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media1.mp4" ContentType="video/unknown"/>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24.png"/><Relationship Id="rId5"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23.png"/><Relationship Id="rId4" Type="http://schemas.openxmlformats.org/officeDocument/2006/relationships/video" Target="../media/media1.mp4"/><Relationship Id="rId5" Type="http://schemas.microsoft.com/office/2007/relationships/media" Target="../media/media1.mp4"/><Relationship Id="rId6" Type="http://schemas.openxmlformats.org/officeDocument/2006/relationships/image" Target="../media/image8.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94" name="Freeform 2"/>
          <p:cNvSpPr/>
          <p:nvPr/>
        </p:nvSpPr>
        <p:spPr>
          <a:xfrm>
            <a:off x="9532110" y="5925172"/>
            <a:ext cx="11609713" cy="7831278"/>
          </a:xfrm>
          <a:prstGeom prst="rect">
            <a:avLst/>
          </a:prstGeom>
          <a:blipFill>
            <a:blip r:embed="rId2"/>
            <a:stretch>
              <a:fillRect/>
            </a:stretch>
          </a:blipFill>
          <a:ln w="12700">
            <a:miter lim="400000"/>
          </a:ln>
        </p:spPr>
        <p:txBody>
          <a:bodyPr lIns="45719" rIns="45719"/>
          <a:lstStyle/>
          <a:p>
            <a:pPr/>
          </a:p>
        </p:txBody>
      </p:sp>
      <p:sp>
        <p:nvSpPr>
          <p:cNvPr id="95" name="Freeform 3"/>
          <p:cNvSpPr/>
          <p:nvPr/>
        </p:nvSpPr>
        <p:spPr>
          <a:xfrm>
            <a:off x="-1598869" y="-3084023"/>
            <a:ext cx="9144001" cy="6168045"/>
          </a:xfrm>
          <a:prstGeom prst="rect">
            <a:avLst/>
          </a:prstGeom>
          <a:blipFill>
            <a:blip r:embed="rId2"/>
            <a:stretch>
              <a:fillRect/>
            </a:stretch>
          </a:blipFill>
          <a:ln w="12700">
            <a:miter lim="400000"/>
          </a:ln>
        </p:spPr>
        <p:txBody>
          <a:bodyPr lIns="45719" rIns="45719"/>
          <a:lstStyle/>
          <a:p>
            <a:pPr/>
          </a:p>
        </p:txBody>
      </p:sp>
      <p:sp>
        <p:nvSpPr>
          <p:cNvPr id="96" name="Freeform 4"/>
          <p:cNvSpPr/>
          <p:nvPr/>
        </p:nvSpPr>
        <p:spPr>
          <a:xfrm>
            <a:off x="15570654" y="-157494"/>
            <a:ext cx="2094278" cy="2094278"/>
          </a:xfrm>
          <a:prstGeom prst="rect">
            <a:avLst/>
          </a:prstGeom>
          <a:blipFill>
            <a:blip r:embed="rId3"/>
            <a:stretch>
              <a:fillRect/>
            </a:stretch>
          </a:blipFill>
          <a:ln w="12700">
            <a:miter lim="400000"/>
          </a:ln>
        </p:spPr>
        <p:txBody>
          <a:bodyPr lIns="45719" rIns="45719"/>
          <a:lstStyle/>
          <a:p>
            <a:pPr/>
          </a:p>
        </p:txBody>
      </p:sp>
      <p:sp>
        <p:nvSpPr>
          <p:cNvPr id="97" name="TextBox 5"/>
          <p:cNvSpPr txBox="1"/>
          <p:nvPr/>
        </p:nvSpPr>
        <p:spPr>
          <a:xfrm>
            <a:off x="1288366" y="5104007"/>
            <a:ext cx="11731880" cy="57772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5700"/>
              </a:lnSpc>
              <a:defRPr sz="15700">
                <a:solidFill>
                  <a:srgbClr val="FFBF40"/>
                </a:solidFill>
                <a:latin typeface="Now Heavy"/>
                <a:ea typeface="Now Heavy"/>
                <a:cs typeface="Now Heavy"/>
                <a:sym typeface="Now Heavy"/>
              </a:defRPr>
            </a:pPr>
            <a:r>
              <a:t>DETECTION</a:t>
            </a:r>
          </a:p>
          <a:p>
            <a:pPr>
              <a:lnSpc>
                <a:spcPts val="16300"/>
              </a:lnSpc>
            </a:pPr>
          </a:p>
        </p:txBody>
      </p:sp>
      <p:sp>
        <p:nvSpPr>
          <p:cNvPr id="98" name="TextBox 6"/>
          <p:cNvSpPr txBox="1"/>
          <p:nvPr/>
        </p:nvSpPr>
        <p:spPr>
          <a:xfrm>
            <a:off x="1288366" y="3274388"/>
            <a:ext cx="10425287" cy="15299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2500"/>
              </a:lnSpc>
              <a:defRPr spc="832" sz="8900">
                <a:solidFill>
                  <a:srgbClr val="2B26AD"/>
                </a:solidFill>
                <a:latin typeface="Now Heavy"/>
                <a:ea typeface="Now Heavy"/>
                <a:cs typeface="Now Heavy"/>
                <a:sym typeface="Now Heavy"/>
              </a:defRPr>
            </a:lvl1pPr>
          </a:lstStyle>
          <a:p>
            <a:pPr/>
            <a:r>
              <a:t>PNEUMONIA</a:t>
            </a:r>
          </a:p>
        </p:txBody>
      </p:sp>
      <p:sp>
        <p:nvSpPr>
          <p:cNvPr id="99" name="TextBox 7"/>
          <p:cNvSpPr txBox="1"/>
          <p:nvPr/>
        </p:nvSpPr>
        <p:spPr>
          <a:xfrm>
            <a:off x="1288366" y="7054309"/>
            <a:ext cx="8925868" cy="5375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400"/>
              </a:lnSpc>
              <a:defRPr sz="3100">
                <a:solidFill>
                  <a:srgbClr val="2B26AD"/>
                </a:solidFill>
                <a:latin typeface="Montserrat Classic"/>
                <a:ea typeface="Montserrat Classic"/>
                <a:cs typeface="Montserrat Classic"/>
                <a:sym typeface="Montserrat Classic"/>
              </a:defRPr>
            </a:lvl1pPr>
          </a:lstStyle>
          <a:p>
            <a:pPr/>
            <a:r>
              <a:t>Using Machine Learning</a:t>
            </a:r>
          </a:p>
        </p:txBody>
      </p:sp>
      <p:sp>
        <p:nvSpPr>
          <p:cNvPr id="100" name="TextBox 8"/>
          <p:cNvSpPr txBox="1"/>
          <p:nvPr/>
        </p:nvSpPr>
        <p:spPr>
          <a:xfrm>
            <a:off x="15142275" y="1393981"/>
            <a:ext cx="2951034" cy="7471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000"/>
              </a:lnSpc>
              <a:defRPr sz="2100">
                <a:latin typeface="Montserrat Light"/>
                <a:ea typeface="Montserrat Light"/>
                <a:cs typeface="Montserrat Light"/>
                <a:sym typeface="Montserrat Light"/>
              </a:defRPr>
            </a:pPr>
            <a:r>
              <a:t>JNEC</a:t>
            </a:r>
          </a:p>
          <a:p>
            <a:pPr algn="ctr">
              <a:lnSpc>
                <a:spcPts val="3000"/>
              </a:lnSpc>
              <a:defRPr sz="2100">
                <a:latin typeface="Montserrat Light"/>
                <a:ea typeface="Montserrat Light"/>
                <a:cs typeface="Montserrat Light"/>
                <a:sym typeface="Montserrat Light"/>
              </a:defRPr>
            </a:pPr>
            <a:r>
              <a:t>chh. Sambhaji nagar</a:t>
            </a:r>
          </a:p>
        </p:txBody>
      </p:sp>
      <p:sp>
        <p:nvSpPr>
          <p:cNvPr id="101" name="TextBox 9"/>
          <p:cNvSpPr txBox="1"/>
          <p:nvPr/>
        </p:nvSpPr>
        <p:spPr>
          <a:xfrm>
            <a:off x="172685" y="9517277"/>
            <a:ext cx="3990976" cy="5739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700"/>
              </a:lnSpc>
              <a:defRPr sz="3300">
                <a:latin typeface="Canva Sans"/>
                <a:ea typeface="Canva Sans"/>
                <a:cs typeface="Canva Sans"/>
                <a:sym typeface="Canva Sans"/>
              </a:defRPr>
            </a:lvl1pPr>
          </a:lstStyle>
          <a:p>
            <a:pPr/>
            <a:r>
              <a:t>TEAM SUDARSHAN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203" name="Freeform 2"/>
          <p:cNvSpPr/>
          <p:nvPr/>
        </p:nvSpPr>
        <p:spPr>
          <a:xfrm>
            <a:off x="14669685" y="5143500"/>
            <a:ext cx="1713246" cy="1242882"/>
          </a:xfrm>
          <a:prstGeom prst="rect">
            <a:avLst/>
          </a:prstGeom>
          <a:blipFill>
            <a:blip r:embed="rId2"/>
            <a:stretch>
              <a:fillRect/>
            </a:stretch>
          </a:blipFill>
          <a:ln w="12700">
            <a:miter lim="400000"/>
          </a:ln>
        </p:spPr>
        <p:txBody>
          <a:bodyPr lIns="45719" rIns="45719"/>
          <a:lstStyle/>
          <a:p>
            <a:pPr/>
          </a:p>
        </p:txBody>
      </p:sp>
      <p:sp>
        <p:nvSpPr>
          <p:cNvPr id="204" name="Freeform 3"/>
          <p:cNvSpPr/>
          <p:nvPr/>
        </p:nvSpPr>
        <p:spPr>
          <a:xfrm>
            <a:off x="10403664" y="4943928"/>
            <a:ext cx="1190217" cy="1566074"/>
          </a:xfrm>
          <a:prstGeom prst="rect">
            <a:avLst/>
          </a:prstGeom>
          <a:blipFill>
            <a:blip r:embed="rId3"/>
            <a:stretch>
              <a:fillRect/>
            </a:stretch>
          </a:blipFill>
          <a:ln w="12700">
            <a:miter lim="400000"/>
          </a:ln>
        </p:spPr>
        <p:txBody>
          <a:bodyPr lIns="45719" rIns="45719"/>
          <a:lstStyle/>
          <a:p>
            <a:pPr/>
          </a:p>
        </p:txBody>
      </p:sp>
      <p:sp>
        <p:nvSpPr>
          <p:cNvPr id="205" name="Freeform 4"/>
          <p:cNvSpPr/>
          <p:nvPr/>
        </p:nvSpPr>
        <p:spPr>
          <a:xfrm>
            <a:off x="12704740" y="1909580"/>
            <a:ext cx="1228847" cy="1197568"/>
          </a:xfrm>
          <a:prstGeom prst="rect">
            <a:avLst/>
          </a:prstGeom>
          <a:blipFill>
            <a:blip r:embed="rId4"/>
            <a:stretch>
              <a:fillRect/>
            </a:stretch>
          </a:blipFill>
          <a:ln w="12700">
            <a:miter lim="400000"/>
          </a:ln>
        </p:spPr>
        <p:txBody>
          <a:bodyPr lIns="45719" rIns="45719"/>
          <a:lstStyle/>
          <a:p>
            <a:pPr/>
          </a:p>
        </p:txBody>
      </p:sp>
      <p:sp>
        <p:nvSpPr>
          <p:cNvPr id="206" name="TextBox 5"/>
          <p:cNvSpPr txBox="1"/>
          <p:nvPr/>
        </p:nvSpPr>
        <p:spPr>
          <a:xfrm>
            <a:off x="1281279" y="1514976"/>
            <a:ext cx="6688420" cy="929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600"/>
              </a:lnSpc>
              <a:defRPr spc="76" sz="5400">
                <a:solidFill>
                  <a:srgbClr val="2B26AD"/>
                </a:solidFill>
                <a:latin typeface="Now Heavy"/>
                <a:ea typeface="Now Heavy"/>
                <a:cs typeface="Now Heavy"/>
                <a:sym typeface="Now Heavy"/>
              </a:defRPr>
            </a:lvl1pPr>
          </a:lstStyle>
          <a:p>
            <a:pPr/>
            <a:r>
              <a:t>DEEP INTO TECH</a:t>
            </a:r>
          </a:p>
        </p:txBody>
      </p:sp>
      <p:sp>
        <p:nvSpPr>
          <p:cNvPr id="207" name="TextBox 6"/>
          <p:cNvSpPr txBox="1"/>
          <p:nvPr/>
        </p:nvSpPr>
        <p:spPr>
          <a:xfrm>
            <a:off x="1281279" y="2670182"/>
            <a:ext cx="6688420" cy="6988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spc="108" sz="4100">
                <a:solidFill>
                  <a:srgbClr val="004380"/>
                </a:solidFill>
                <a:latin typeface="DM Sans Bold"/>
                <a:ea typeface="DM Sans Bold"/>
                <a:cs typeface="DM Sans Bold"/>
                <a:sym typeface="DM Sans Bold"/>
              </a:defRPr>
            </a:lvl1pPr>
          </a:lstStyle>
          <a:p>
            <a:pPr/>
            <a:r>
              <a:t>07 Evaluation:</a:t>
            </a:r>
          </a:p>
        </p:txBody>
      </p:sp>
      <p:sp>
        <p:nvSpPr>
          <p:cNvPr id="208" name="TextBox 7"/>
          <p:cNvSpPr txBox="1"/>
          <p:nvPr/>
        </p:nvSpPr>
        <p:spPr>
          <a:xfrm>
            <a:off x="14837712" y="6559912"/>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01</a:t>
            </a:r>
          </a:p>
        </p:txBody>
      </p:sp>
      <p:sp>
        <p:nvSpPr>
          <p:cNvPr id="209" name="TextBox 8"/>
          <p:cNvSpPr txBox="1"/>
          <p:nvPr/>
        </p:nvSpPr>
        <p:spPr>
          <a:xfrm>
            <a:off x="12789936" y="3030947"/>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03</a:t>
            </a:r>
          </a:p>
        </p:txBody>
      </p:sp>
      <p:sp>
        <p:nvSpPr>
          <p:cNvPr id="210" name="Freeform 9"/>
          <p:cNvSpPr/>
          <p:nvPr/>
        </p:nvSpPr>
        <p:spPr>
          <a:xfrm>
            <a:off x="13420216" y="7410173"/>
            <a:ext cx="8342934" cy="5840055"/>
          </a:xfrm>
          <a:prstGeom prst="rect">
            <a:avLst/>
          </a:prstGeom>
          <a:blipFill>
            <a:blip r:embed="rId5"/>
            <a:stretch>
              <a:fillRect/>
            </a:stretch>
          </a:blipFill>
          <a:ln w="12700">
            <a:miter lim="400000"/>
          </a:ln>
        </p:spPr>
        <p:txBody>
          <a:bodyPr lIns="45719" rIns="45719"/>
          <a:lstStyle/>
          <a:p>
            <a:pPr/>
          </a:p>
        </p:txBody>
      </p:sp>
      <p:sp>
        <p:nvSpPr>
          <p:cNvPr id="211" name="Freeform 10"/>
          <p:cNvSpPr/>
          <p:nvPr/>
        </p:nvSpPr>
        <p:spPr>
          <a:xfrm>
            <a:off x="3455039" y="-3493718"/>
            <a:ext cx="8342935" cy="5840055"/>
          </a:xfrm>
          <a:prstGeom prst="rect">
            <a:avLst/>
          </a:prstGeom>
          <a:blipFill>
            <a:blip r:embed="rId5"/>
            <a:stretch>
              <a:fillRect/>
            </a:stretch>
          </a:blipFill>
          <a:ln w="12700">
            <a:miter lim="400000"/>
          </a:ln>
        </p:spPr>
        <p:txBody>
          <a:bodyPr lIns="45719" rIns="45719"/>
          <a:lstStyle/>
          <a:p>
            <a:pPr/>
          </a:p>
        </p:txBody>
      </p:sp>
      <p:sp>
        <p:nvSpPr>
          <p:cNvPr id="212" name="TextBox 11"/>
          <p:cNvSpPr txBox="1"/>
          <p:nvPr/>
        </p:nvSpPr>
        <p:spPr>
          <a:xfrm>
            <a:off x="1281279" y="3738174"/>
            <a:ext cx="7862722" cy="34110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500"/>
              </a:lnSpc>
              <a:defRPr spc="325" sz="3300">
                <a:solidFill>
                  <a:srgbClr val="004380"/>
                </a:solidFill>
                <a:latin typeface="DM Sans"/>
                <a:ea typeface="DM Sans"/>
                <a:cs typeface="DM Sans"/>
                <a:sym typeface="DM Sans"/>
              </a:defRPr>
            </a:lvl1pPr>
          </a:lstStyle>
          <a:p>
            <a:pPr/>
            <a:r>
              <a:t> Evaluating the trained model on a hold-out test set that the model has never seen before. This step provides an unbiased estimate of the model's performance on unseen data.</a:t>
            </a:r>
          </a:p>
        </p:txBody>
      </p:sp>
      <p:sp>
        <p:nvSpPr>
          <p:cNvPr id="213" name="Freeform 12"/>
          <p:cNvSpPr/>
          <p:nvPr/>
        </p:nvSpPr>
        <p:spPr>
          <a:xfrm>
            <a:off x="-4728534" y="7588852"/>
            <a:ext cx="8342935" cy="5840055"/>
          </a:xfrm>
          <a:prstGeom prst="rect">
            <a:avLst/>
          </a:prstGeom>
          <a:blipFill>
            <a:blip r:embed="rId5"/>
            <a:stretch>
              <a:fillRect/>
            </a:stretch>
          </a:blipFill>
          <a:ln w="12700">
            <a:miter lim="400000"/>
          </a:ln>
        </p:spPr>
        <p:txBody>
          <a:bodyPr lIns="45719" rIns="45719"/>
          <a:lstStyle/>
          <a:p>
            <a:pPr/>
          </a:p>
        </p:txBody>
      </p:sp>
      <p:sp>
        <p:nvSpPr>
          <p:cNvPr id="214" name="TextBox 13"/>
          <p:cNvSpPr txBox="1"/>
          <p:nvPr/>
        </p:nvSpPr>
        <p:spPr>
          <a:xfrm>
            <a:off x="10002712" y="3845905"/>
            <a:ext cx="7861749" cy="31502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000"/>
              </a:lnSpc>
              <a:defRPr sz="3500">
                <a:solidFill>
                  <a:srgbClr val="004380"/>
                </a:solidFill>
                <a:latin typeface="Montserrat Light"/>
                <a:ea typeface="Montserrat Light"/>
                <a:cs typeface="Montserrat Light"/>
                <a:sym typeface="Montserrat Light"/>
              </a:defRPr>
            </a:lvl1pPr>
          </a:lstStyle>
          <a:p>
            <a:pPr/>
            <a:r>
              <a:t> Deploying the trained model into production, which may involve integrating it into a healthcare system or application for real-time pneumonia detection.</a:t>
            </a:r>
          </a:p>
        </p:txBody>
      </p:sp>
      <p:sp>
        <p:nvSpPr>
          <p:cNvPr id="215" name="TextBox 14"/>
          <p:cNvSpPr txBox="1"/>
          <p:nvPr/>
        </p:nvSpPr>
        <p:spPr>
          <a:xfrm>
            <a:off x="10266492" y="2680459"/>
            <a:ext cx="7325191" cy="6625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400"/>
              </a:lnSpc>
              <a:defRPr spc="103" sz="3900">
                <a:solidFill>
                  <a:srgbClr val="004380"/>
                </a:solidFill>
                <a:latin typeface="DM Sans Bold"/>
                <a:ea typeface="DM Sans Bold"/>
                <a:cs typeface="DM Sans Bold"/>
                <a:sym typeface="DM Sans Bold"/>
              </a:defRPr>
            </a:lvl1pPr>
          </a:lstStyle>
          <a:p>
            <a:pPr/>
            <a:r>
              <a:t>08 Deployment::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217" name="Freeform 2"/>
          <p:cNvSpPr/>
          <p:nvPr/>
        </p:nvSpPr>
        <p:spPr>
          <a:xfrm rot="9124906">
            <a:off x="14242728" y="6142108"/>
            <a:ext cx="8506358" cy="6341103"/>
          </a:xfrm>
          <a:prstGeom prst="rect">
            <a:avLst/>
          </a:prstGeom>
          <a:blipFill>
            <a:blip r:embed="rId2"/>
            <a:stretch>
              <a:fillRect/>
            </a:stretch>
          </a:blipFill>
          <a:ln w="12700">
            <a:miter lim="400000"/>
          </a:ln>
        </p:spPr>
        <p:txBody>
          <a:bodyPr lIns="45719" rIns="45719"/>
          <a:lstStyle/>
          <a:p>
            <a:pPr/>
          </a:p>
        </p:txBody>
      </p:sp>
      <p:sp>
        <p:nvSpPr>
          <p:cNvPr id="218" name="Freeform 3"/>
          <p:cNvSpPr/>
          <p:nvPr/>
        </p:nvSpPr>
        <p:spPr>
          <a:xfrm rot="13206226">
            <a:off x="-2501215" y="6897830"/>
            <a:ext cx="8506357" cy="6341103"/>
          </a:xfrm>
          <a:prstGeom prst="rect">
            <a:avLst/>
          </a:prstGeom>
          <a:blipFill>
            <a:blip r:embed="rId2"/>
            <a:stretch>
              <a:fillRect/>
            </a:stretch>
          </a:blipFill>
          <a:ln w="12700">
            <a:miter lim="400000"/>
          </a:ln>
        </p:spPr>
        <p:txBody>
          <a:bodyPr lIns="45719" rIns="45719"/>
          <a:lstStyle/>
          <a:p>
            <a:pPr/>
          </a:p>
        </p:txBody>
      </p:sp>
      <p:sp>
        <p:nvSpPr>
          <p:cNvPr id="219" name="Freeform 4"/>
          <p:cNvSpPr/>
          <p:nvPr/>
        </p:nvSpPr>
        <p:spPr>
          <a:xfrm>
            <a:off x="5685744" y="2259370"/>
            <a:ext cx="1301021" cy="1284463"/>
          </a:xfrm>
          <a:prstGeom prst="rect">
            <a:avLst/>
          </a:prstGeom>
          <a:blipFill>
            <a:blip r:embed="rId3"/>
            <a:stretch>
              <a:fillRect/>
            </a:stretch>
          </a:blipFill>
          <a:ln w="12700">
            <a:miter lim="400000"/>
          </a:ln>
        </p:spPr>
        <p:txBody>
          <a:bodyPr lIns="45719" rIns="45719"/>
          <a:lstStyle/>
          <a:p>
            <a:pPr/>
          </a:p>
        </p:txBody>
      </p:sp>
      <p:sp>
        <p:nvSpPr>
          <p:cNvPr id="220" name="Freeform 5"/>
          <p:cNvSpPr/>
          <p:nvPr/>
        </p:nvSpPr>
        <p:spPr>
          <a:xfrm>
            <a:off x="11468048" y="3879443"/>
            <a:ext cx="1412359" cy="1361000"/>
          </a:xfrm>
          <a:prstGeom prst="rect">
            <a:avLst/>
          </a:prstGeom>
          <a:blipFill>
            <a:blip r:embed="rId4"/>
            <a:stretch>
              <a:fillRect/>
            </a:stretch>
          </a:blipFill>
          <a:ln w="12700">
            <a:miter lim="400000"/>
          </a:ln>
        </p:spPr>
        <p:txBody>
          <a:bodyPr lIns="45719" rIns="45719"/>
          <a:lstStyle/>
          <a:p>
            <a:pPr/>
          </a:p>
        </p:txBody>
      </p:sp>
      <p:sp>
        <p:nvSpPr>
          <p:cNvPr id="221" name="Freeform 6"/>
          <p:cNvSpPr/>
          <p:nvPr/>
        </p:nvSpPr>
        <p:spPr>
          <a:xfrm>
            <a:off x="5744231" y="5510255"/>
            <a:ext cx="1303288" cy="1430755"/>
          </a:xfrm>
          <a:prstGeom prst="rect">
            <a:avLst/>
          </a:prstGeom>
          <a:blipFill>
            <a:blip r:embed="rId5"/>
            <a:stretch>
              <a:fillRect/>
            </a:stretch>
          </a:blipFill>
          <a:ln w="12700">
            <a:miter lim="400000"/>
          </a:ln>
        </p:spPr>
        <p:txBody>
          <a:bodyPr lIns="45719" rIns="45719"/>
          <a:lstStyle/>
          <a:p>
            <a:pPr/>
          </a:p>
        </p:txBody>
      </p:sp>
      <p:sp>
        <p:nvSpPr>
          <p:cNvPr id="222" name="Freeform 7"/>
          <p:cNvSpPr/>
          <p:nvPr/>
        </p:nvSpPr>
        <p:spPr>
          <a:xfrm>
            <a:off x="11331770" y="7026736"/>
            <a:ext cx="1684917" cy="1439838"/>
          </a:xfrm>
          <a:prstGeom prst="rect">
            <a:avLst/>
          </a:prstGeom>
          <a:blipFill>
            <a:blip r:embed="rId6"/>
            <a:stretch>
              <a:fillRect/>
            </a:stretch>
          </a:blipFill>
          <a:ln w="12700">
            <a:miter lim="400000"/>
          </a:ln>
        </p:spPr>
        <p:txBody>
          <a:bodyPr lIns="45719" rIns="45719"/>
          <a:lstStyle/>
          <a:p>
            <a:pPr/>
          </a:p>
        </p:txBody>
      </p:sp>
      <p:sp>
        <p:nvSpPr>
          <p:cNvPr id="223" name="Freeform 9"/>
          <p:cNvSpPr/>
          <p:nvPr/>
        </p:nvSpPr>
        <p:spPr>
          <a:xfrm>
            <a:off x="1073666" y="2064215"/>
            <a:ext cx="16140667" cy="4991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 y="0"/>
                </a:moveTo>
                <a:lnTo>
                  <a:pt x="21476" y="0"/>
                </a:lnTo>
                <a:cubicBezTo>
                  <a:pt x="21544" y="0"/>
                  <a:pt x="21600" y="180"/>
                  <a:pt x="21600" y="402"/>
                </a:cubicBezTo>
                <a:lnTo>
                  <a:pt x="21600" y="21198"/>
                </a:lnTo>
                <a:cubicBezTo>
                  <a:pt x="21600" y="21420"/>
                  <a:pt x="21544" y="21600"/>
                  <a:pt x="21476" y="21600"/>
                </a:cubicBezTo>
                <a:lnTo>
                  <a:pt x="124" y="21600"/>
                </a:lnTo>
                <a:cubicBezTo>
                  <a:pt x="56" y="21600"/>
                  <a:pt x="0" y="21420"/>
                  <a:pt x="0" y="21198"/>
                </a:cubicBezTo>
                <a:lnTo>
                  <a:pt x="0" y="402"/>
                </a:lnTo>
                <a:cubicBezTo>
                  <a:pt x="0" y="180"/>
                  <a:pt x="56" y="0"/>
                  <a:pt x="124" y="0"/>
                </a:cubicBezTo>
                <a:close/>
              </a:path>
            </a:pathLst>
          </a:custGeom>
          <a:solidFill>
            <a:srgbClr val="5C41D9"/>
          </a:solidFill>
          <a:ln w="12700">
            <a:miter lim="400000"/>
          </a:ln>
        </p:spPr>
        <p:txBody>
          <a:bodyPr lIns="45719" rIns="45719"/>
          <a:lstStyle/>
          <a:p>
            <a:pPr/>
          </a:p>
        </p:txBody>
      </p:sp>
      <p:sp>
        <p:nvSpPr>
          <p:cNvPr id="224" name="TextBox 11"/>
          <p:cNvSpPr txBox="1"/>
          <p:nvPr/>
        </p:nvSpPr>
        <p:spPr>
          <a:xfrm>
            <a:off x="7338408" y="588380"/>
            <a:ext cx="3611184" cy="7453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100"/>
              </a:lnSpc>
              <a:defRPr sz="4300">
                <a:latin typeface="Montserrat Light Bold"/>
                <a:ea typeface="Montserrat Light Bold"/>
                <a:cs typeface="Montserrat Light Bold"/>
                <a:sym typeface="Montserrat Light Bold"/>
              </a:defRPr>
            </a:lvl1pPr>
          </a:lstStyle>
          <a:p>
            <a:pPr/>
            <a:r>
              <a:t>Summary</a:t>
            </a:r>
          </a:p>
        </p:txBody>
      </p:sp>
      <p:sp>
        <p:nvSpPr>
          <p:cNvPr id="225" name="TextBox 12"/>
          <p:cNvSpPr txBox="1"/>
          <p:nvPr/>
        </p:nvSpPr>
        <p:spPr>
          <a:xfrm>
            <a:off x="1499940" y="2907069"/>
            <a:ext cx="15288120" cy="31661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100"/>
              </a:lnSpc>
              <a:defRPr sz="3600">
                <a:solidFill>
                  <a:srgbClr val="F5FFF5"/>
                </a:solidFill>
                <a:latin typeface="Montserrat Light"/>
                <a:ea typeface="Montserrat Light"/>
                <a:cs typeface="Montserrat Light"/>
                <a:sym typeface="Montserrat Light"/>
              </a:defRPr>
            </a:lvl1pPr>
          </a:lstStyle>
          <a:p>
            <a:pPr/>
            <a:r>
              <a:t>Overall, the process of pneumonia detection using deep learning involves a combination of data collection, preprocessing, model training, evaluation, and deployment stages, with careful attention to technical details and ethical considerations.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227" name="Freeform 2"/>
          <p:cNvSpPr/>
          <p:nvPr/>
        </p:nvSpPr>
        <p:spPr>
          <a:xfrm rot="13206226">
            <a:off x="-2501215" y="6897830"/>
            <a:ext cx="8506357" cy="6341103"/>
          </a:xfrm>
          <a:prstGeom prst="rect">
            <a:avLst/>
          </a:prstGeom>
          <a:blipFill>
            <a:blip r:embed="rId2"/>
            <a:stretch>
              <a:fillRect/>
            </a:stretch>
          </a:blipFill>
          <a:ln w="12700">
            <a:miter lim="400000"/>
          </a:ln>
        </p:spPr>
        <p:txBody>
          <a:bodyPr lIns="45719" rIns="45719"/>
          <a:lstStyle/>
          <a:p>
            <a:pPr/>
          </a:p>
        </p:txBody>
      </p:sp>
      <p:sp>
        <p:nvSpPr>
          <p:cNvPr id="228" name="Freeform 3"/>
          <p:cNvSpPr/>
          <p:nvPr/>
        </p:nvSpPr>
        <p:spPr>
          <a:xfrm>
            <a:off x="5685744" y="2259370"/>
            <a:ext cx="1301021" cy="1284463"/>
          </a:xfrm>
          <a:prstGeom prst="rect">
            <a:avLst/>
          </a:prstGeom>
          <a:blipFill>
            <a:blip r:embed="rId3"/>
            <a:stretch>
              <a:fillRect/>
            </a:stretch>
          </a:blipFill>
          <a:ln w="12700">
            <a:miter lim="400000"/>
          </a:ln>
        </p:spPr>
        <p:txBody>
          <a:bodyPr lIns="45719" rIns="45719"/>
          <a:lstStyle/>
          <a:p>
            <a:pPr/>
          </a:p>
        </p:txBody>
      </p:sp>
      <p:sp>
        <p:nvSpPr>
          <p:cNvPr id="229" name="Freeform 4"/>
          <p:cNvSpPr/>
          <p:nvPr/>
        </p:nvSpPr>
        <p:spPr>
          <a:xfrm>
            <a:off x="11468048" y="3879443"/>
            <a:ext cx="1412359" cy="1361000"/>
          </a:xfrm>
          <a:prstGeom prst="rect">
            <a:avLst/>
          </a:prstGeom>
          <a:blipFill>
            <a:blip r:embed="rId4"/>
            <a:stretch>
              <a:fillRect/>
            </a:stretch>
          </a:blipFill>
          <a:ln w="12700">
            <a:miter lim="400000"/>
          </a:ln>
        </p:spPr>
        <p:txBody>
          <a:bodyPr lIns="45719" rIns="45719"/>
          <a:lstStyle/>
          <a:p>
            <a:pPr/>
          </a:p>
        </p:txBody>
      </p:sp>
      <p:sp>
        <p:nvSpPr>
          <p:cNvPr id="230" name="Freeform 5"/>
          <p:cNvSpPr/>
          <p:nvPr/>
        </p:nvSpPr>
        <p:spPr>
          <a:xfrm>
            <a:off x="5744231" y="5510255"/>
            <a:ext cx="1303288" cy="1430755"/>
          </a:xfrm>
          <a:prstGeom prst="rect">
            <a:avLst/>
          </a:prstGeom>
          <a:blipFill>
            <a:blip r:embed="rId5"/>
            <a:stretch>
              <a:fillRect/>
            </a:stretch>
          </a:blipFill>
          <a:ln w="12700">
            <a:miter lim="400000"/>
          </a:ln>
        </p:spPr>
        <p:txBody>
          <a:bodyPr lIns="45719" rIns="45719"/>
          <a:lstStyle/>
          <a:p>
            <a:pPr/>
          </a:p>
        </p:txBody>
      </p:sp>
      <p:sp>
        <p:nvSpPr>
          <p:cNvPr id="231" name="Freeform 6"/>
          <p:cNvSpPr/>
          <p:nvPr/>
        </p:nvSpPr>
        <p:spPr>
          <a:xfrm>
            <a:off x="11331770" y="7026736"/>
            <a:ext cx="1684917" cy="1439838"/>
          </a:xfrm>
          <a:prstGeom prst="rect">
            <a:avLst/>
          </a:prstGeom>
          <a:blipFill>
            <a:blip r:embed="rId6"/>
            <a:stretch>
              <a:fillRect/>
            </a:stretch>
          </a:blipFill>
          <a:ln w="12700">
            <a:miter lim="400000"/>
          </a:ln>
        </p:spPr>
        <p:txBody>
          <a:bodyPr lIns="45719" rIns="45719"/>
          <a:lstStyle/>
          <a:p>
            <a:pPr/>
          </a:p>
        </p:txBody>
      </p:sp>
      <p:sp>
        <p:nvSpPr>
          <p:cNvPr id="232" name="Freeform 8"/>
          <p:cNvSpPr/>
          <p:nvPr/>
        </p:nvSpPr>
        <p:spPr>
          <a:xfrm>
            <a:off x="1073666" y="2064215"/>
            <a:ext cx="16140667" cy="4991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 y="0"/>
                </a:moveTo>
                <a:lnTo>
                  <a:pt x="21476" y="0"/>
                </a:lnTo>
                <a:cubicBezTo>
                  <a:pt x="21544" y="0"/>
                  <a:pt x="21600" y="180"/>
                  <a:pt x="21600" y="402"/>
                </a:cubicBezTo>
                <a:lnTo>
                  <a:pt x="21600" y="21198"/>
                </a:lnTo>
                <a:cubicBezTo>
                  <a:pt x="21600" y="21420"/>
                  <a:pt x="21544" y="21600"/>
                  <a:pt x="21476" y="21600"/>
                </a:cubicBezTo>
                <a:lnTo>
                  <a:pt x="124" y="21600"/>
                </a:lnTo>
                <a:cubicBezTo>
                  <a:pt x="56" y="21600"/>
                  <a:pt x="0" y="21420"/>
                  <a:pt x="0" y="21198"/>
                </a:cubicBezTo>
                <a:lnTo>
                  <a:pt x="0" y="402"/>
                </a:lnTo>
                <a:cubicBezTo>
                  <a:pt x="0" y="180"/>
                  <a:pt x="56" y="0"/>
                  <a:pt x="124" y="0"/>
                </a:cubicBezTo>
                <a:close/>
              </a:path>
            </a:pathLst>
          </a:custGeom>
          <a:solidFill>
            <a:srgbClr val="5C41D9"/>
          </a:solidFill>
          <a:ln w="12700">
            <a:miter lim="400000"/>
          </a:ln>
        </p:spPr>
        <p:txBody>
          <a:bodyPr lIns="45719" rIns="45719"/>
          <a:lstStyle/>
          <a:p>
            <a:pPr/>
          </a:p>
        </p:txBody>
      </p:sp>
      <p:sp>
        <p:nvSpPr>
          <p:cNvPr id="233" name="Freeform 10"/>
          <p:cNvSpPr/>
          <p:nvPr/>
        </p:nvSpPr>
        <p:spPr>
          <a:xfrm>
            <a:off x="-829476" y="-624078"/>
            <a:ext cx="20075301" cy="11427778"/>
          </a:xfrm>
          <a:prstGeom prst="rect">
            <a:avLst/>
          </a:prstGeom>
          <a:blipFill>
            <a:blip r:embed="rId7"/>
            <a:stretch>
              <a:fillRect/>
            </a:stretch>
          </a:blipFill>
          <a:ln w="12700">
            <a:miter lim="400000"/>
          </a:ln>
        </p:spPr>
        <p:txBody>
          <a:bodyPr lIns="45719" rIns="45719"/>
          <a:lstStyle/>
          <a:p>
            <a:pPr/>
          </a:p>
        </p:txBody>
      </p:sp>
      <p:sp>
        <p:nvSpPr>
          <p:cNvPr id="234" name="TextBox 11"/>
          <p:cNvSpPr txBox="1"/>
          <p:nvPr/>
        </p:nvSpPr>
        <p:spPr>
          <a:xfrm>
            <a:off x="5866469" y="7102819"/>
            <a:ext cx="6683410" cy="2567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10300"/>
              </a:lnSpc>
              <a:defRPr sz="7300">
                <a:solidFill>
                  <a:srgbClr val="F5FFF5"/>
                </a:solidFill>
                <a:latin typeface="Archivo Black"/>
                <a:ea typeface="Archivo Black"/>
                <a:cs typeface="Archivo Black"/>
                <a:sym typeface="Archivo Black"/>
              </a:defRPr>
            </a:pPr>
            <a:r>
              <a:t>BUT HOW </a:t>
            </a:r>
          </a:p>
          <a:p>
            <a:pPr algn="ctr">
              <a:lnSpc>
                <a:spcPts val="10300"/>
              </a:lnSpc>
              <a:defRPr sz="7300">
                <a:solidFill>
                  <a:srgbClr val="F5FFF5"/>
                </a:solidFill>
                <a:latin typeface="Archivo Black"/>
                <a:ea typeface="Archivo Black"/>
                <a:cs typeface="Archivo Black"/>
                <a:sym typeface="Archivo Black"/>
              </a:defRPr>
            </a:pPr>
            <a:r>
              <a:t>  ITS WORK?</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Freeform 2"/>
          <p:cNvSpPr/>
          <p:nvPr/>
        </p:nvSpPr>
        <p:spPr>
          <a:xfrm>
            <a:off x="16169560" y="1427539"/>
            <a:ext cx="482145" cy="467032"/>
          </a:xfrm>
          <a:prstGeom prst="rect">
            <a:avLst/>
          </a:prstGeom>
          <a:blipFill>
            <a:blip r:embed="rId2"/>
            <a:stretch>
              <a:fillRect/>
            </a:stretch>
          </a:blipFill>
          <a:ln w="12700">
            <a:miter lim="400000"/>
          </a:ln>
        </p:spPr>
        <p:txBody>
          <a:bodyPr lIns="45719" rIns="45719"/>
          <a:lstStyle/>
          <a:p>
            <a:pPr/>
          </a:p>
        </p:txBody>
      </p:sp>
      <p:sp>
        <p:nvSpPr>
          <p:cNvPr id="237" name="Freeform 3"/>
          <p:cNvSpPr/>
          <p:nvPr/>
        </p:nvSpPr>
        <p:spPr>
          <a:xfrm>
            <a:off x="2407101" y="1265170"/>
            <a:ext cx="13473797" cy="9021831"/>
          </a:xfrm>
          <a:prstGeom prst="rect">
            <a:avLst/>
          </a:prstGeom>
          <a:blipFill>
            <a:blip r:embed="rId3"/>
            <a:stretch>
              <a:fillRect/>
            </a:stretch>
          </a:blipFill>
          <a:ln w="12700">
            <a:miter lim="400000"/>
          </a:ln>
        </p:spPr>
        <p:txBody>
          <a:bodyPr lIns="45719" rIns="45719"/>
          <a:lstStyle/>
          <a:p>
            <a:pPr/>
          </a:p>
        </p:txBody>
      </p:sp>
      <p:sp>
        <p:nvSpPr>
          <p:cNvPr id="238" name="TextBox 4"/>
          <p:cNvSpPr txBox="1"/>
          <p:nvPr/>
        </p:nvSpPr>
        <p:spPr>
          <a:xfrm>
            <a:off x="7297264" y="236224"/>
            <a:ext cx="3039494" cy="7845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400"/>
              </a:lnSpc>
              <a:defRPr sz="4600">
                <a:latin typeface="Montserrat Light Bold"/>
                <a:ea typeface="Montserrat Light Bold"/>
                <a:cs typeface="Montserrat Light Bold"/>
                <a:sym typeface="Montserrat Light Bold"/>
              </a:defRPr>
            </a:lvl1pPr>
          </a:lstStyle>
          <a:p>
            <a:pPr/>
            <a:r>
              <a:t>Frontend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Freeform 2"/>
          <p:cNvSpPr/>
          <p:nvPr/>
        </p:nvSpPr>
        <p:spPr>
          <a:xfrm>
            <a:off x="16169560" y="1427539"/>
            <a:ext cx="482145" cy="467032"/>
          </a:xfrm>
          <a:prstGeom prst="rect">
            <a:avLst/>
          </a:prstGeom>
          <a:blipFill>
            <a:blip r:embed="rId2"/>
            <a:stretch>
              <a:fillRect/>
            </a:stretch>
          </a:blipFill>
          <a:ln w="12700">
            <a:miter lim="400000"/>
          </a:ln>
        </p:spPr>
        <p:txBody>
          <a:bodyPr lIns="45719" rIns="45719"/>
          <a:lstStyle/>
          <a:p>
            <a:pPr/>
          </a:p>
        </p:txBody>
      </p:sp>
      <p:sp>
        <p:nvSpPr>
          <p:cNvPr id="241" name="Freeform 3"/>
          <p:cNvSpPr/>
          <p:nvPr/>
        </p:nvSpPr>
        <p:spPr>
          <a:xfrm>
            <a:off x="1240970" y="1052732"/>
            <a:ext cx="15410734" cy="9650974"/>
          </a:xfrm>
          <a:prstGeom prst="rect">
            <a:avLst/>
          </a:prstGeom>
          <a:blipFill>
            <a:blip r:embed="rId3"/>
            <a:stretch>
              <a:fillRect/>
            </a:stretch>
          </a:blipFill>
          <a:ln w="12700">
            <a:miter lim="400000"/>
          </a:ln>
        </p:spPr>
        <p:txBody>
          <a:bodyPr lIns="45719" rIns="45719"/>
          <a:lstStyle/>
          <a:p>
            <a:pPr/>
          </a:p>
        </p:txBody>
      </p:sp>
      <p:sp>
        <p:nvSpPr>
          <p:cNvPr id="242" name="TextBox 4"/>
          <p:cNvSpPr txBox="1"/>
          <p:nvPr/>
        </p:nvSpPr>
        <p:spPr>
          <a:xfrm>
            <a:off x="7297264" y="236224"/>
            <a:ext cx="3039494" cy="7845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400"/>
              </a:lnSpc>
              <a:defRPr sz="4600">
                <a:latin typeface="Montserrat Light Bold"/>
                <a:ea typeface="Montserrat Light Bold"/>
                <a:cs typeface="Montserrat Light Bold"/>
                <a:sym typeface="Montserrat Light Bold"/>
              </a:defRPr>
            </a:lvl1pPr>
          </a:lstStyle>
          <a:p>
            <a:pPr/>
            <a:r>
              <a:t>Frontend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244" name="Freeform 2"/>
          <p:cNvSpPr/>
          <p:nvPr/>
        </p:nvSpPr>
        <p:spPr>
          <a:xfrm>
            <a:off x="1968309" y="1031363"/>
            <a:ext cx="14768325" cy="8944664"/>
          </a:xfrm>
          <a:prstGeom prst="rect">
            <a:avLst/>
          </a:prstGeom>
          <a:blipFill>
            <a:blip r:embed="rId2"/>
            <a:stretch>
              <a:fillRect/>
            </a:stretch>
          </a:blipFill>
          <a:ln w="12700">
            <a:miter lim="400000"/>
          </a:ln>
        </p:spPr>
        <p:txBody>
          <a:bodyPr lIns="45719" rIns="45719"/>
          <a:lstStyle/>
          <a:p>
            <a:pPr/>
          </a:p>
        </p:txBody>
      </p:sp>
      <p:sp>
        <p:nvSpPr>
          <p:cNvPr id="245" name="TextBox 3"/>
          <p:cNvSpPr txBox="1"/>
          <p:nvPr/>
        </p:nvSpPr>
        <p:spPr>
          <a:xfrm>
            <a:off x="6740762" y="132637"/>
            <a:ext cx="4370661" cy="7816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400"/>
              </a:lnSpc>
              <a:defRPr sz="4500">
                <a:latin typeface="Montserrat Light Bold"/>
                <a:ea typeface="Montserrat Light Bold"/>
                <a:cs typeface="Montserrat Light Bold"/>
                <a:sym typeface="Montserrat Light Bold"/>
              </a:defRPr>
            </a:lvl1pPr>
          </a:lstStyle>
          <a:p>
            <a:pPr/>
            <a:r>
              <a:t>Backend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248" name="Freeform 3"/>
          <p:cNvSpPr/>
          <p:nvPr/>
        </p:nvSpPr>
        <p:spPr>
          <a:xfrm>
            <a:off x="13396238" y="-1724265"/>
            <a:ext cx="6334896" cy="4261658"/>
          </a:xfrm>
          <a:prstGeom prst="rect">
            <a:avLst/>
          </a:prstGeom>
          <a:blipFill>
            <a:blip r:embed="rId3"/>
            <a:stretch>
              <a:fillRect/>
            </a:stretch>
          </a:blipFill>
          <a:ln w="12700">
            <a:miter lim="400000"/>
          </a:ln>
        </p:spPr>
        <p:txBody>
          <a:bodyPr lIns="45719" rIns="45719"/>
          <a:lstStyle/>
          <a:p>
            <a:pPr/>
          </a:p>
        </p:txBody>
      </p:sp>
      <p:sp>
        <p:nvSpPr>
          <p:cNvPr id="249" name="Freeform 4"/>
          <p:cNvSpPr/>
          <p:nvPr/>
        </p:nvSpPr>
        <p:spPr>
          <a:xfrm>
            <a:off x="-1717995" y="7378072"/>
            <a:ext cx="8648159" cy="5817856"/>
          </a:xfrm>
          <a:prstGeom prst="rect">
            <a:avLst/>
          </a:prstGeom>
          <a:blipFill>
            <a:blip r:embed="rId3"/>
            <a:stretch>
              <a:fillRect/>
            </a:stretch>
          </a:blipFill>
          <a:ln w="12700">
            <a:miter lim="400000"/>
          </a:ln>
        </p:spPr>
        <p:txBody>
          <a:bodyPr lIns="45719" rIns="45719"/>
          <a:lstStyle/>
          <a:p>
            <a:pPr/>
          </a:p>
        </p:txBody>
      </p:sp>
      <p:sp>
        <p:nvSpPr>
          <p:cNvPr id="250" name="TextBox 5"/>
          <p:cNvSpPr txBox="1"/>
          <p:nvPr/>
        </p:nvSpPr>
        <p:spPr>
          <a:xfrm>
            <a:off x="2877136" y="3984661"/>
            <a:ext cx="11542826" cy="173771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4200"/>
              </a:lnSpc>
              <a:defRPr sz="10100">
                <a:solidFill>
                  <a:srgbClr val="FFFFFF"/>
                </a:solidFill>
                <a:latin typeface="Canva Sans Bold"/>
                <a:ea typeface="Canva Sans Bold"/>
                <a:cs typeface="Canva Sans Bold"/>
                <a:sym typeface="Canva Sans Bold"/>
              </a:defRPr>
            </a:lvl1pPr>
          </a:lstStyle>
          <a:p>
            <a:pPr/>
            <a:r>
              <a:t>Let’s demonstrate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252" name="Freeform 2"/>
          <p:cNvSpPr/>
          <p:nvPr/>
        </p:nvSpPr>
        <p:spPr>
          <a:xfrm>
            <a:off x="1028699" y="2844455"/>
            <a:ext cx="4668301" cy="6450446"/>
          </a:xfrm>
          <a:prstGeom prst="rect">
            <a:avLst/>
          </a:prstGeom>
          <a:blipFill>
            <a:blip r:embed="rId2"/>
            <a:stretch>
              <a:fillRect/>
            </a:stretch>
          </a:blipFill>
          <a:ln w="12700">
            <a:miter lim="400000"/>
          </a:ln>
        </p:spPr>
        <p:txBody>
          <a:bodyPr lIns="45719" rIns="45719"/>
          <a:lstStyle/>
          <a:p>
            <a:pPr/>
          </a:p>
        </p:txBody>
      </p:sp>
      <p:sp>
        <p:nvSpPr>
          <p:cNvPr id="253" name="Freeform 3"/>
          <p:cNvSpPr/>
          <p:nvPr/>
        </p:nvSpPr>
        <p:spPr>
          <a:xfrm>
            <a:off x="12336788" y="2844455"/>
            <a:ext cx="4922513" cy="6450446"/>
          </a:xfrm>
          <a:prstGeom prst="rect">
            <a:avLst/>
          </a:prstGeom>
          <a:blipFill>
            <a:blip r:embed="rId3"/>
            <a:stretch>
              <a:fillRect/>
            </a:stretch>
          </a:blipFill>
          <a:ln w="12700">
            <a:miter lim="400000"/>
          </a:ln>
        </p:spPr>
        <p:txBody>
          <a:bodyPr lIns="45719" rIns="45719"/>
          <a:lstStyle/>
          <a:p>
            <a:pPr/>
          </a:p>
        </p:txBody>
      </p:sp>
      <p:sp>
        <p:nvSpPr>
          <p:cNvPr id="254" name="Freeform 4"/>
          <p:cNvSpPr/>
          <p:nvPr/>
        </p:nvSpPr>
        <p:spPr>
          <a:xfrm>
            <a:off x="8184805" y="7421523"/>
            <a:ext cx="3700507" cy="1554215"/>
          </a:xfrm>
          <a:prstGeom prst="rect">
            <a:avLst/>
          </a:prstGeom>
          <a:blipFill>
            <a:blip r:embed="rId4"/>
            <a:stretch>
              <a:fillRect/>
            </a:stretch>
          </a:blipFill>
          <a:ln w="12700">
            <a:miter lim="400000"/>
          </a:ln>
        </p:spPr>
        <p:txBody>
          <a:bodyPr lIns="45719" rIns="45719"/>
          <a:lstStyle/>
          <a:p>
            <a:pPr/>
          </a:p>
        </p:txBody>
      </p:sp>
      <p:sp>
        <p:nvSpPr>
          <p:cNvPr id="255" name="TextBox 5"/>
          <p:cNvSpPr txBox="1"/>
          <p:nvPr/>
        </p:nvSpPr>
        <p:spPr>
          <a:xfrm>
            <a:off x="2313531" y="432780"/>
            <a:ext cx="13660937" cy="13969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600"/>
              </a:lnSpc>
              <a:defRPr sz="4000">
                <a:latin typeface="Montserrat Light Bold"/>
                <a:ea typeface="Montserrat Light Bold"/>
                <a:cs typeface="Montserrat Light Bold"/>
                <a:sym typeface="Montserrat Light Bold"/>
              </a:defRPr>
            </a:lvl1pPr>
          </a:lstStyle>
          <a:p>
            <a:pPr/>
            <a:r>
              <a:t>Pneumonia X-ray Reports From Shraddha Hospital,Chh Sambhaji nagar</a:t>
            </a:r>
          </a:p>
        </p:txBody>
      </p:sp>
      <p:sp>
        <p:nvSpPr>
          <p:cNvPr id="256" name="Freeform 6"/>
          <p:cNvSpPr/>
          <p:nvPr/>
        </p:nvSpPr>
        <p:spPr>
          <a:xfrm rot="10800000">
            <a:off x="5986348" y="3676196"/>
            <a:ext cx="3493582" cy="1467305"/>
          </a:xfrm>
          <a:prstGeom prst="rect">
            <a:avLst/>
          </a:prstGeom>
          <a:blipFill>
            <a:blip r:embed="rId5"/>
            <a:stretch>
              <a:fillRect/>
            </a:stretch>
          </a:blipFill>
          <a:ln w="12700">
            <a:miter lim="400000"/>
          </a:ln>
        </p:spPr>
        <p:txBody>
          <a:bodyPr lIns="45719" rIns="45719"/>
          <a:lstStyle/>
          <a:p>
            <a:pPr/>
          </a:p>
        </p:txBody>
      </p:sp>
      <p:sp>
        <p:nvSpPr>
          <p:cNvPr id="257" name="TextBox 7"/>
          <p:cNvSpPr txBox="1"/>
          <p:nvPr/>
        </p:nvSpPr>
        <p:spPr>
          <a:xfrm>
            <a:off x="7123341" y="4165088"/>
            <a:ext cx="1520578" cy="4155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400"/>
              </a:lnSpc>
              <a:defRPr sz="2400">
                <a:latin typeface="Archivo Black"/>
                <a:ea typeface="Archivo Black"/>
                <a:cs typeface="Archivo Black"/>
                <a:sym typeface="Archivo Black"/>
              </a:defRPr>
            </a:lvl1pPr>
          </a:lstStyle>
          <a:p>
            <a:pPr/>
            <a:r>
              <a:t>NORMAL</a:t>
            </a:r>
          </a:p>
        </p:txBody>
      </p:sp>
      <p:sp>
        <p:nvSpPr>
          <p:cNvPr id="258" name="TextBox 8"/>
          <p:cNvSpPr txBox="1"/>
          <p:nvPr/>
        </p:nvSpPr>
        <p:spPr>
          <a:xfrm>
            <a:off x="7883629" y="7964978"/>
            <a:ext cx="3794757" cy="4518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700"/>
              </a:lnSpc>
              <a:defRPr sz="2600">
                <a:latin typeface="Archivo Black"/>
                <a:ea typeface="Archivo Black"/>
                <a:cs typeface="Archivo Black"/>
                <a:sym typeface="Archivo Black"/>
              </a:defRPr>
            </a:lvl1pPr>
          </a:lstStyle>
          <a:p>
            <a:pPr/>
            <a:r>
              <a:t>Pneumonia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261" name="Freeform 3"/>
          <p:cNvSpPr/>
          <p:nvPr/>
        </p:nvSpPr>
        <p:spPr>
          <a:xfrm>
            <a:off x="13396238" y="-1724265"/>
            <a:ext cx="6334896" cy="4261658"/>
          </a:xfrm>
          <a:prstGeom prst="rect">
            <a:avLst/>
          </a:prstGeom>
          <a:blipFill>
            <a:blip r:embed="rId3"/>
            <a:stretch>
              <a:fillRect/>
            </a:stretch>
          </a:blipFill>
          <a:ln w="12700">
            <a:miter lim="400000"/>
          </a:ln>
        </p:spPr>
        <p:txBody>
          <a:bodyPr lIns="45719" rIns="45719"/>
          <a:lstStyle/>
          <a:p>
            <a:pPr/>
          </a:p>
        </p:txBody>
      </p:sp>
      <p:sp>
        <p:nvSpPr>
          <p:cNvPr id="262" name="Freeform 4"/>
          <p:cNvSpPr/>
          <p:nvPr/>
        </p:nvSpPr>
        <p:spPr>
          <a:xfrm>
            <a:off x="-1717995" y="7378072"/>
            <a:ext cx="8648159" cy="5817856"/>
          </a:xfrm>
          <a:prstGeom prst="rect">
            <a:avLst/>
          </a:prstGeom>
          <a:blipFill>
            <a:blip r:embed="rId3"/>
            <a:stretch>
              <a:fillRect/>
            </a:stretch>
          </a:blipFill>
          <a:ln w="12700">
            <a:miter lim="400000"/>
          </a:ln>
        </p:spPr>
        <p:txBody>
          <a:bodyPr lIns="45719" rIns="45719"/>
          <a:lstStyle/>
          <a:p>
            <a:pPr/>
          </a:p>
        </p:txBody>
      </p:sp>
      <p:pic>
        <p:nvPicPr>
          <p:cNvPr id="263" name="Picture 5" descr="Picture 5"/>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0" y="-567178"/>
            <a:ext cx="18666497" cy="1085417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5467"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63"/>
                </p:tgtEl>
              </p:cMediaNode>
            </p:video>
            <p:seq concurrent="1" prevAc="none" nextAc="seek">
              <p:cTn id="8" evtFilter="cancelBubble" nodeType="interactiveSeq" restart="whenNotActive" fill="hold">
                <p:stCondLst>
                  <p:cond delay="0" evt="onClick">
                    <p:tgtEl>
                      <p:spTgt spid="26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63"/>
                                        </p:tgtEl>
                                      </p:cBhvr>
                                    </p:cmd>
                                  </p:childTnLst>
                                </p:cTn>
                              </p:par>
                            </p:childTnLst>
                          </p:cTn>
                        </p:par>
                      </p:childTnLst>
                    </p:cTn>
                  </p:par>
                </p:childTnLst>
              </p:cTn>
              <p:nextCondLst>
                <p:cond delay="0" evt="onClick">
                  <p:tgtEl>
                    <p:spTgt spid="26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265" name="Freeform 2"/>
          <p:cNvSpPr/>
          <p:nvPr/>
        </p:nvSpPr>
        <p:spPr>
          <a:xfrm>
            <a:off x="-5208717" y="-4700900"/>
            <a:ext cx="21072892" cy="14751025"/>
          </a:xfrm>
          <a:prstGeom prst="rect">
            <a:avLst/>
          </a:prstGeom>
          <a:blipFill>
            <a:blip r:embed="rId2"/>
            <a:stretch>
              <a:fillRect/>
            </a:stretch>
          </a:blipFill>
          <a:ln w="12700">
            <a:miter lim="400000"/>
          </a:ln>
        </p:spPr>
        <p:txBody>
          <a:bodyPr lIns="45719" rIns="45719"/>
          <a:lstStyle/>
          <a:p>
            <a:pPr/>
          </a:p>
        </p:txBody>
      </p:sp>
      <p:sp>
        <p:nvSpPr>
          <p:cNvPr id="266" name="TextBox 3"/>
          <p:cNvSpPr txBox="1"/>
          <p:nvPr/>
        </p:nvSpPr>
        <p:spPr>
          <a:xfrm>
            <a:off x="3217526" y="3301417"/>
            <a:ext cx="5258702" cy="22929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9200"/>
              </a:lnSpc>
              <a:defRPr spc="92" sz="6500">
                <a:solidFill>
                  <a:srgbClr val="FFFBFB"/>
                </a:solidFill>
                <a:latin typeface="Now Heavy"/>
                <a:ea typeface="Now Heavy"/>
                <a:cs typeface="Now Heavy"/>
                <a:sym typeface="Now Heavy"/>
              </a:defRPr>
            </a:pPr>
            <a:r>
              <a:t> THANK</a:t>
            </a:r>
          </a:p>
          <a:p>
            <a:pPr algn="ctr">
              <a:lnSpc>
                <a:spcPts val="9200"/>
              </a:lnSpc>
              <a:defRPr spc="92" sz="6500">
                <a:solidFill>
                  <a:srgbClr val="FFFBFB"/>
                </a:solidFill>
                <a:latin typeface="Now Heavy"/>
                <a:ea typeface="Now Heavy"/>
                <a:cs typeface="Now Heavy"/>
                <a:sym typeface="Now Heavy"/>
              </a:defRPr>
            </a:pPr>
            <a:r>
              <a:t>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103" name="Freeform 2"/>
          <p:cNvSpPr/>
          <p:nvPr/>
        </p:nvSpPr>
        <p:spPr>
          <a:xfrm>
            <a:off x="9532110" y="5925172"/>
            <a:ext cx="11609713" cy="7831278"/>
          </a:xfrm>
          <a:prstGeom prst="rect">
            <a:avLst/>
          </a:prstGeom>
          <a:blipFill>
            <a:blip r:embed="rId2"/>
            <a:stretch>
              <a:fillRect/>
            </a:stretch>
          </a:blipFill>
          <a:ln w="12700">
            <a:miter lim="400000"/>
          </a:ln>
        </p:spPr>
        <p:txBody>
          <a:bodyPr lIns="45719" rIns="45719"/>
          <a:lstStyle/>
          <a:p>
            <a:pPr/>
          </a:p>
        </p:txBody>
      </p:sp>
      <p:sp>
        <p:nvSpPr>
          <p:cNvPr id="104" name="Freeform 3"/>
          <p:cNvSpPr/>
          <p:nvPr/>
        </p:nvSpPr>
        <p:spPr>
          <a:xfrm rot="750438">
            <a:off x="4288065" y="-8119321"/>
            <a:ext cx="17741953" cy="14580660"/>
          </a:xfrm>
          <a:prstGeom prst="rect">
            <a:avLst/>
          </a:prstGeom>
          <a:blipFill>
            <a:blip r:embed="rId3"/>
            <a:stretch>
              <a:fillRect/>
            </a:stretch>
          </a:blipFill>
          <a:ln w="12700">
            <a:miter lim="400000"/>
          </a:ln>
        </p:spPr>
        <p:txBody>
          <a:bodyPr lIns="45719" rIns="45719"/>
          <a:lstStyle/>
          <a:p>
            <a:pPr/>
          </a:p>
        </p:txBody>
      </p:sp>
      <p:sp>
        <p:nvSpPr>
          <p:cNvPr id="105" name="TextBox 4"/>
          <p:cNvSpPr txBox="1"/>
          <p:nvPr/>
        </p:nvSpPr>
        <p:spPr>
          <a:xfrm>
            <a:off x="8922419" y="1599753"/>
            <a:ext cx="7523279" cy="954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300"/>
              </a:lnSpc>
              <a:defRPr spc="307" sz="7300">
                <a:solidFill>
                  <a:srgbClr val="FFFBFB"/>
                </a:solidFill>
                <a:latin typeface="Now Heavy"/>
                <a:ea typeface="Now Heavy"/>
                <a:cs typeface="Now Heavy"/>
                <a:sym typeface="Now Heavy"/>
              </a:defRPr>
            </a:lvl1pPr>
          </a:lstStyle>
          <a:p>
            <a:pPr/>
            <a:r>
              <a:t>CONTENT</a:t>
            </a:r>
          </a:p>
        </p:txBody>
      </p:sp>
      <p:sp>
        <p:nvSpPr>
          <p:cNvPr id="106" name="TextBox 5"/>
          <p:cNvSpPr txBox="1"/>
          <p:nvPr/>
        </p:nvSpPr>
        <p:spPr>
          <a:xfrm>
            <a:off x="2919763" y="3041082"/>
            <a:ext cx="937219" cy="7584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200"/>
              </a:lnSpc>
              <a:defRPr sz="4400">
                <a:solidFill>
                  <a:srgbClr val="2B26AD"/>
                </a:solidFill>
                <a:latin typeface="DM Sans Bold"/>
                <a:ea typeface="DM Sans Bold"/>
                <a:cs typeface="DM Sans Bold"/>
                <a:sym typeface="DM Sans Bold"/>
              </a:defRPr>
            </a:lvl1pPr>
          </a:lstStyle>
          <a:p>
            <a:pPr/>
            <a:r>
              <a:t>01</a:t>
            </a:r>
          </a:p>
        </p:txBody>
      </p:sp>
      <p:sp>
        <p:nvSpPr>
          <p:cNvPr id="107" name="TextBox 6"/>
          <p:cNvSpPr txBox="1"/>
          <p:nvPr/>
        </p:nvSpPr>
        <p:spPr>
          <a:xfrm>
            <a:off x="2919763" y="3838202"/>
            <a:ext cx="937219" cy="7584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200"/>
              </a:lnSpc>
              <a:defRPr sz="4400">
                <a:solidFill>
                  <a:srgbClr val="2B26AD"/>
                </a:solidFill>
                <a:latin typeface="DM Sans Bold"/>
                <a:ea typeface="DM Sans Bold"/>
                <a:cs typeface="DM Sans Bold"/>
                <a:sym typeface="DM Sans Bold"/>
              </a:defRPr>
            </a:lvl1pPr>
          </a:lstStyle>
          <a:p>
            <a:pPr/>
            <a:r>
              <a:t>02</a:t>
            </a:r>
          </a:p>
        </p:txBody>
      </p:sp>
      <p:sp>
        <p:nvSpPr>
          <p:cNvPr id="108" name="TextBox 7"/>
          <p:cNvSpPr txBox="1"/>
          <p:nvPr/>
        </p:nvSpPr>
        <p:spPr>
          <a:xfrm>
            <a:off x="2919763" y="4719358"/>
            <a:ext cx="937219" cy="7584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200"/>
              </a:lnSpc>
              <a:defRPr sz="4400">
                <a:solidFill>
                  <a:srgbClr val="2B26AD"/>
                </a:solidFill>
                <a:latin typeface="DM Sans Bold"/>
                <a:ea typeface="DM Sans Bold"/>
                <a:cs typeface="DM Sans Bold"/>
                <a:sym typeface="DM Sans Bold"/>
              </a:defRPr>
            </a:lvl1pPr>
          </a:lstStyle>
          <a:p>
            <a:pPr/>
            <a:r>
              <a:t>03</a:t>
            </a:r>
          </a:p>
        </p:txBody>
      </p:sp>
      <p:sp>
        <p:nvSpPr>
          <p:cNvPr id="109" name="TextBox 8"/>
          <p:cNvSpPr txBox="1"/>
          <p:nvPr/>
        </p:nvSpPr>
        <p:spPr>
          <a:xfrm>
            <a:off x="2919763" y="5516478"/>
            <a:ext cx="937219" cy="7584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200"/>
              </a:lnSpc>
              <a:defRPr sz="4400">
                <a:solidFill>
                  <a:srgbClr val="2B26AD"/>
                </a:solidFill>
                <a:latin typeface="DM Sans Bold"/>
                <a:ea typeface="DM Sans Bold"/>
                <a:cs typeface="DM Sans Bold"/>
                <a:sym typeface="DM Sans Bold"/>
              </a:defRPr>
            </a:lvl1pPr>
          </a:lstStyle>
          <a:p>
            <a:pPr/>
            <a:r>
              <a:t>04</a:t>
            </a:r>
          </a:p>
        </p:txBody>
      </p:sp>
      <p:sp>
        <p:nvSpPr>
          <p:cNvPr id="110" name="TextBox 9"/>
          <p:cNvSpPr txBox="1"/>
          <p:nvPr/>
        </p:nvSpPr>
        <p:spPr>
          <a:xfrm>
            <a:off x="4295840" y="3225234"/>
            <a:ext cx="5790504" cy="4547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700"/>
              </a:lnSpc>
              <a:defRPr spc="266" sz="2700">
                <a:solidFill>
                  <a:srgbClr val="231F20"/>
                </a:solidFill>
                <a:latin typeface="DM Sans"/>
                <a:ea typeface="DM Sans"/>
                <a:cs typeface="DM Sans"/>
                <a:sym typeface="DM Sans"/>
              </a:defRPr>
            </a:lvl1pPr>
          </a:lstStyle>
          <a:p>
            <a:pPr/>
            <a:r>
              <a:t>ABOUT PNEUMONIA</a:t>
            </a:r>
          </a:p>
        </p:txBody>
      </p:sp>
      <p:sp>
        <p:nvSpPr>
          <p:cNvPr id="111" name="TextBox 10"/>
          <p:cNvSpPr txBox="1"/>
          <p:nvPr/>
        </p:nvSpPr>
        <p:spPr>
          <a:xfrm>
            <a:off x="4295840" y="4019451"/>
            <a:ext cx="6076630" cy="4547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700"/>
              </a:lnSpc>
              <a:defRPr spc="266" sz="2700">
                <a:solidFill>
                  <a:srgbClr val="231F20"/>
                </a:solidFill>
                <a:latin typeface="DM Sans"/>
                <a:ea typeface="DM Sans"/>
                <a:cs typeface="DM Sans"/>
                <a:sym typeface="DM Sans"/>
              </a:defRPr>
            </a:lvl1pPr>
          </a:lstStyle>
          <a:p>
            <a:pPr/>
            <a:r>
              <a:t>PROBLEM STATEMENT</a:t>
            </a:r>
          </a:p>
        </p:txBody>
      </p:sp>
      <p:sp>
        <p:nvSpPr>
          <p:cNvPr id="112" name="TextBox 11"/>
          <p:cNvSpPr txBox="1"/>
          <p:nvPr/>
        </p:nvSpPr>
        <p:spPr>
          <a:xfrm>
            <a:off x="4295840" y="4939543"/>
            <a:ext cx="5790504" cy="4547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700"/>
              </a:lnSpc>
              <a:defRPr spc="266" sz="2700">
                <a:solidFill>
                  <a:srgbClr val="231F20"/>
                </a:solidFill>
                <a:latin typeface="DM Sans"/>
                <a:ea typeface="DM Sans"/>
                <a:cs typeface="DM Sans"/>
                <a:sym typeface="DM Sans"/>
              </a:defRPr>
            </a:lvl1pPr>
          </a:lstStyle>
          <a:p>
            <a:pPr/>
            <a:r>
              <a:t>SOLUTION !</a:t>
            </a:r>
          </a:p>
        </p:txBody>
      </p:sp>
      <p:sp>
        <p:nvSpPr>
          <p:cNvPr id="113" name="TextBox 12"/>
          <p:cNvSpPr txBox="1"/>
          <p:nvPr/>
        </p:nvSpPr>
        <p:spPr>
          <a:xfrm>
            <a:off x="4295840" y="5733760"/>
            <a:ext cx="6076630" cy="4547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700"/>
              </a:lnSpc>
              <a:defRPr spc="266" sz="2700">
                <a:solidFill>
                  <a:srgbClr val="231F20"/>
                </a:solidFill>
                <a:latin typeface="DM Sans"/>
                <a:ea typeface="DM Sans"/>
                <a:cs typeface="DM Sans"/>
                <a:sym typeface="DM Sans"/>
              </a:defRPr>
            </a:lvl1pPr>
          </a:lstStyle>
          <a:p>
            <a:pPr/>
            <a:r>
              <a:t>DEEP INTO TECH</a:t>
            </a:r>
          </a:p>
        </p:txBody>
      </p:sp>
      <p:sp>
        <p:nvSpPr>
          <p:cNvPr id="114" name="Freeform 13"/>
          <p:cNvSpPr/>
          <p:nvPr/>
        </p:nvSpPr>
        <p:spPr>
          <a:xfrm>
            <a:off x="-3454159" y="4191908"/>
            <a:ext cx="4482859" cy="3684096"/>
          </a:xfrm>
          <a:prstGeom prst="rect">
            <a:avLst/>
          </a:prstGeom>
          <a:blipFill>
            <a:blip r:embed="rId3"/>
            <a:stretch>
              <a:fillRect/>
            </a:stretch>
          </a:blipFill>
          <a:ln w="12700">
            <a:miter lim="400000"/>
          </a:ln>
        </p:spPr>
        <p:txBody>
          <a:bodyPr lIns="45719" rIns="45719"/>
          <a:lstStyle/>
          <a:p>
            <a:pPr/>
          </a:p>
        </p:txBody>
      </p:sp>
      <p:sp>
        <p:nvSpPr>
          <p:cNvPr id="115" name="TextBox 14"/>
          <p:cNvSpPr txBox="1"/>
          <p:nvPr/>
        </p:nvSpPr>
        <p:spPr>
          <a:xfrm>
            <a:off x="2919763" y="6317295"/>
            <a:ext cx="937219" cy="7584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200"/>
              </a:lnSpc>
              <a:defRPr sz="4400">
                <a:solidFill>
                  <a:srgbClr val="2B26AD"/>
                </a:solidFill>
                <a:latin typeface="DM Sans Bold"/>
                <a:ea typeface="DM Sans Bold"/>
                <a:cs typeface="DM Sans Bold"/>
                <a:sym typeface="DM Sans Bold"/>
              </a:defRPr>
            </a:lvl1pPr>
          </a:lstStyle>
          <a:p>
            <a:pPr/>
            <a:r>
              <a:t>05</a:t>
            </a:r>
          </a:p>
        </p:txBody>
      </p:sp>
      <p:sp>
        <p:nvSpPr>
          <p:cNvPr id="116" name="TextBox 15"/>
          <p:cNvSpPr txBox="1"/>
          <p:nvPr/>
        </p:nvSpPr>
        <p:spPr>
          <a:xfrm>
            <a:off x="2919763" y="7113285"/>
            <a:ext cx="937219" cy="7584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200"/>
              </a:lnSpc>
              <a:defRPr sz="4400">
                <a:solidFill>
                  <a:srgbClr val="2B26AD"/>
                </a:solidFill>
                <a:latin typeface="DM Sans Bold"/>
                <a:ea typeface="DM Sans Bold"/>
                <a:cs typeface="DM Sans Bold"/>
                <a:sym typeface="DM Sans Bold"/>
              </a:defRPr>
            </a:lvl1pPr>
          </a:lstStyle>
          <a:p>
            <a:pPr/>
            <a:r>
              <a:t>06</a:t>
            </a:r>
          </a:p>
        </p:txBody>
      </p:sp>
      <p:sp>
        <p:nvSpPr>
          <p:cNvPr id="117" name="TextBox 16"/>
          <p:cNvSpPr txBox="1"/>
          <p:nvPr/>
        </p:nvSpPr>
        <p:spPr>
          <a:xfrm>
            <a:off x="4295840" y="6496393"/>
            <a:ext cx="6076630" cy="4547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700"/>
              </a:lnSpc>
              <a:defRPr spc="266" sz="2700">
                <a:solidFill>
                  <a:srgbClr val="231F20"/>
                </a:solidFill>
                <a:latin typeface="DM Sans"/>
                <a:ea typeface="DM Sans"/>
                <a:cs typeface="DM Sans"/>
                <a:sym typeface="DM Sans"/>
              </a:defRPr>
            </a:lvl1pPr>
          </a:lstStyle>
          <a:p>
            <a:pPr/>
            <a:r>
              <a:t>SUMMARY</a:t>
            </a:r>
          </a:p>
        </p:txBody>
      </p:sp>
      <p:sp>
        <p:nvSpPr>
          <p:cNvPr id="118" name="TextBox 17"/>
          <p:cNvSpPr txBox="1"/>
          <p:nvPr/>
        </p:nvSpPr>
        <p:spPr>
          <a:xfrm>
            <a:off x="4295840" y="7302131"/>
            <a:ext cx="5790504" cy="4286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500"/>
              </a:lnSpc>
              <a:defRPr spc="254" sz="2500">
                <a:solidFill>
                  <a:srgbClr val="231F20"/>
                </a:solidFill>
                <a:latin typeface="DM Sans"/>
                <a:ea typeface="DM Sans"/>
                <a:cs typeface="DM Sans"/>
                <a:sym typeface="DM Sans"/>
              </a:defRPr>
            </a:lvl1pPr>
          </a:lstStyle>
          <a:p>
            <a:pPr/>
            <a:r>
              <a:t>HOW IT WORKS?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Freeform 2"/>
          <p:cNvSpPr/>
          <p:nvPr/>
        </p:nvSpPr>
        <p:spPr>
          <a:xfrm flipH="1" flipV="1">
            <a:off x="0" y="0"/>
            <a:ext cx="18288000" cy="10287000"/>
          </a:xfrm>
          <a:prstGeom prst="rect">
            <a:avLst/>
          </a:prstGeom>
          <a:blipFill>
            <a:blip r:embed="rId2"/>
            <a:stretch>
              <a:fillRect/>
            </a:stretch>
          </a:blipFill>
          <a:ln w="12700">
            <a:miter lim="400000"/>
          </a:ln>
        </p:spPr>
        <p:txBody>
          <a:bodyPr lIns="45719" rIns="45719"/>
          <a:lstStyle/>
          <a:p>
            <a:pPr/>
          </a:p>
        </p:txBody>
      </p:sp>
      <p:sp>
        <p:nvSpPr>
          <p:cNvPr id="121" name="Freeform 4"/>
          <p:cNvSpPr/>
          <p:nvPr/>
        </p:nvSpPr>
        <p:spPr>
          <a:xfrm>
            <a:off x="2411756" y="3298258"/>
            <a:ext cx="9033216" cy="5213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6" y="0"/>
                </a:moveTo>
                <a:lnTo>
                  <a:pt x="21374" y="0"/>
                </a:lnTo>
                <a:cubicBezTo>
                  <a:pt x="21499" y="0"/>
                  <a:pt x="21600" y="175"/>
                  <a:pt x="21600" y="391"/>
                </a:cubicBezTo>
                <a:lnTo>
                  <a:pt x="21600" y="21209"/>
                </a:lnTo>
                <a:cubicBezTo>
                  <a:pt x="21600" y="21425"/>
                  <a:pt x="21499" y="21600"/>
                  <a:pt x="21374" y="21600"/>
                </a:cubicBezTo>
                <a:lnTo>
                  <a:pt x="226" y="21600"/>
                </a:lnTo>
                <a:cubicBezTo>
                  <a:pt x="101" y="21600"/>
                  <a:pt x="0" y="21425"/>
                  <a:pt x="0" y="21209"/>
                </a:cubicBezTo>
                <a:lnTo>
                  <a:pt x="0" y="391"/>
                </a:lnTo>
                <a:cubicBezTo>
                  <a:pt x="0" y="175"/>
                  <a:pt x="101" y="0"/>
                  <a:pt x="226" y="0"/>
                </a:cubicBezTo>
                <a:close/>
              </a:path>
            </a:pathLst>
          </a:custGeom>
          <a:solidFill>
            <a:srgbClr val="000000">
              <a:alpha val="0"/>
            </a:srgbClr>
          </a:solidFill>
          <a:ln w="38100" cap="rnd">
            <a:solidFill>
              <a:srgbClr val="FFFFFF"/>
            </a:solidFill>
          </a:ln>
        </p:spPr>
        <p:txBody>
          <a:bodyPr lIns="45719" rIns="45719"/>
          <a:lstStyle/>
          <a:p>
            <a:pPr/>
          </a:p>
        </p:txBody>
      </p:sp>
      <p:sp>
        <p:nvSpPr>
          <p:cNvPr id="122" name="Freeform 6"/>
          <p:cNvSpPr/>
          <p:nvPr/>
        </p:nvSpPr>
        <p:spPr>
          <a:xfrm>
            <a:off x="10637557" y="534496"/>
            <a:ext cx="6955216" cy="6637992"/>
          </a:xfrm>
          <a:prstGeom prst="rect">
            <a:avLst/>
          </a:prstGeom>
          <a:blipFill>
            <a:blip r:embed="rId3"/>
            <a:stretch>
              <a:fillRect/>
            </a:stretch>
          </a:blipFill>
          <a:ln w="12700">
            <a:miter lim="400000"/>
          </a:ln>
        </p:spPr>
        <p:txBody>
          <a:bodyPr lIns="45719" rIns="45719"/>
          <a:lstStyle/>
          <a:p>
            <a:pPr/>
          </a:p>
        </p:txBody>
      </p:sp>
      <p:sp>
        <p:nvSpPr>
          <p:cNvPr id="123" name="Freeform 7"/>
          <p:cNvSpPr/>
          <p:nvPr/>
        </p:nvSpPr>
        <p:spPr>
          <a:xfrm>
            <a:off x="325942" y="7718000"/>
            <a:ext cx="2085814" cy="2085815"/>
          </a:xfrm>
          <a:prstGeom prst="rect">
            <a:avLst/>
          </a:prstGeom>
          <a:blipFill>
            <a:blip r:embed="rId4"/>
            <a:stretch>
              <a:fillRect/>
            </a:stretch>
          </a:blipFill>
          <a:ln w="12700">
            <a:miter lim="400000"/>
          </a:ln>
        </p:spPr>
        <p:txBody>
          <a:bodyPr lIns="45719" rIns="45719"/>
          <a:lstStyle/>
          <a:p>
            <a:pPr/>
          </a:p>
        </p:txBody>
      </p:sp>
      <p:sp>
        <p:nvSpPr>
          <p:cNvPr id="124" name="TextBox 8"/>
          <p:cNvSpPr txBox="1"/>
          <p:nvPr/>
        </p:nvSpPr>
        <p:spPr>
          <a:xfrm>
            <a:off x="1620722" y="1518723"/>
            <a:ext cx="7523279" cy="954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300"/>
              </a:lnSpc>
              <a:defRPr spc="366" sz="7300">
                <a:solidFill>
                  <a:srgbClr val="FFFBFB"/>
                </a:solidFill>
                <a:latin typeface="Now Heavy"/>
                <a:ea typeface="Now Heavy"/>
                <a:cs typeface="Now Heavy"/>
                <a:sym typeface="Now Heavy"/>
              </a:defRPr>
            </a:lvl1pPr>
          </a:lstStyle>
          <a:p>
            <a:pPr/>
            <a:r>
              <a:t>PNEUMONIA</a:t>
            </a:r>
          </a:p>
        </p:txBody>
      </p:sp>
      <p:sp>
        <p:nvSpPr>
          <p:cNvPr id="125" name="TextBox 9"/>
          <p:cNvSpPr txBox="1"/>
          <p:nvPr/>
        </p:nvSpPr>
        <p:spPr>
          <a:xfrm>
            <a:off x="2922578" y="3576411"/>
            <a:ext cx="7558038" cy="4415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900"/>
              </a:lnSpc>
              <a:defRPr spc="279" sz="2800">
                <a:solidFill>
                  <a:srgbClr val="FFFBFB"/>
                </a:solidFill>
                <a:latin typeface="DM Sans"/>
                <a:ea typeface="DM Sans"/>
                <a:cs typeface="DM Sans"/>
                <a:sym typeface="DM Sans"/>
              </a:defRPr>
            </a:lvl1pPr>
          </a:lstStyle>
          <a:p>
            <a:pPr/>
            <a:r>
              <a:t>Pneumonia is an infection that   inflames the air sacs in one or both lungs. The air sacs may fill with fluid or pus (purulent material), causing cough with phlegm or pus, fever, chills, and difficulty breathing. A variety of organisms, including bacteria, viruses and fungi, can cause pneumonia.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127" name="Freeform 2"/>
          <p:cNvSpPr/>
          <p:nvPr/>
        </p:nvSpPr>
        <p:spPr>
          <a:xfrm rot="12057924">
            <a:off x="13682334" y="-1566531"/>
            <a:ext cx="8638817" cy="5811568"/>
          </a:xfrm>
          <a:prstGeom prst="rect">
            <a:avLst/>
          </a:prstGeom>
          <a:blipFill>
            <a:blip r:embed="rId2"/>
            <a:stretch>
              <a:fillRect/>
            </a:stretch>
          </a:blipFill>
          <a:ln w="12700">
            <a:miter lim="400000"/>
          </a:ln>
        </p:spPr>
        <p:txBody>
          <a:bodyPr lIns="45719" rIns="45719"/>
          <a:lstStyle/>
          <a:p>
            <a:pPr/>
          </a:p>
        </p:txBody>
      </p:sp>
      <p:sp>
        <p:nvSpPr>
          <p:cNvPr id="128" name="Freeform 3"/>
          <p:cNvSpPr/>
          <p:nvPr/>
        </p:nvSpPr>
        <p:spPr>
          <a:xfrm rot="13612933">
            <a:off x="-3063226" y="7146102"/>
            <a:ext cx="7746525" cy="5211300"/>
          </a:xfrm>
          <a:prstGeom prst="rect">
            <a:avLst/>
          </a:prstGeom>
          <a:blipFill>
            <a:blip r:embed="rId2"/>
            <a:stretch>
              <a:fillRect/>
            </a:stretch>
          </a:blipFill>
          <a:ln w="12700">
            <a:miter lim="400000"/>
          </a:ln>
        </p:spPr>
        <p:txBody>
          <a:bodyPr lIns="45719" rIns="45719"/>
          <a:lstStyle/>
          <a:p>
            <a:pPr/>
          </a:p>
        </p:txBody>
      </p:sp>
      <p:sp>
        <p:nvSpPr>
          <p:cNvPr id="129" name="Freeform 4"/>
          <p:cNvSpPr/>
          <p:nvPr/>
        </p:nvSpPr>
        <p:spPr>
          <a:xfrm>
            <a:off x="8514706" y="3539950"/>
            <a:ext cx="9166882" cy="6137993"/>
          </a:xfrm>
          <a:prstGeom prst="rect">
            <a:avLst/>
          </a:prstGeom>
          <a:blipFill>
            <a:blip r:embed="rId3"/>
            <a:stretch>
              <a:fillRect/>
            </a:stretch>
          </a:blipFill>
          <a:ln w="12700">
            <a:miter lim="400000"/>
          </a:ln>
        </p:spPr>
        <p:txBody>
          <a:bodyPr lIns="45719" rIns="45719"/>
          <a:lstStyle/>
          <a:p>
            <a:pPr/>
          </a:p>
        </p:txBody>
      </p:sp>
      <p:sp>
        <p:nvSpPr>
          <p:cNvPr id="130" name="TextBox 5"/>
          <p:cNvSpPr txBox="1"/>
          <p:nvPr/>
        </p:nvSpPr>
        <p:spPr>
          <a:xfrm>
            <a:off x="2133350" y="285285"/>
            <a:ext cx="7574665" cy="25677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0300"/>
              </a:lnSpc>
              <a:defRPr spc="684" sz="7300">
                <a:solidFill>
                  <a:srgbClr val="2B26AD"/>
                </a:solidFill>
                <a:latin typeface="Now Heavy"/>
                <a:ea typeface="Now Heavy"/>
                <a:cs typeface="Now Heavy"/>
                <a:sym typeface="Now Heavy"/>
              </a:defRPr>
            </a:lvl1pPr>
          </a:lstStyle>
          <a:p>
            <a:pPr/>
            <a:r>
              <a:t>PROBLEM STATEMENT</a:t>
            </a:r>
          </a:p>
        </p:txBody>
      </p:sp>
      <p:sp>
        <p:nvSpPr>
          <p:cNvPr id="131" name="TextBox 6"/>
          <p:cNvSpPr txBox="1"/>
          <p:nvPr/>
        </p:nvSpPr>
        <p:spPr>
          <a:xfrm>
            <a:off x="810036" y="3473275"/>
            <a:ext cx="7829871" cy="29644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700"/>
              </a:lnSpc>
              <a:defRPr spc="335" sz="3400">
                <a:solidFill>
                  <a:srgbClr val="004380"/>
                </a:solidFill>
                <a:latin typeface="DM Sans"/>
                <a:ea typeface="DM Sans"/>
                <a:cs typeface="DM Sans"/>
                <a:sym typeface="DM Sans"/>
              </a:defRPr>
            </a:lvl1pPr>
          </a:lstStyle>
          <a:p>
            <a:pPr/>
            <a:r>
              <a:t>THERE IS NO CENTRALIZED MONITORING SYSTEM FOR DETECTION OF PNEUMONIA WHICH IS EASILY ACCESSIBLE TO EVERYONE.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133" name="TextBox 2"/>
          <p:cNvSpPr txBox="1"/>
          <p:nvPr/>
        </p:nvSpPr>
        <p:spPr>
          <a:xfrm>
            <a:off x="567668" y="638999"/>
            <a:ext cx="7302222" cy="11507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9400"/>
              </a:lnSpc>
              <a:defRPr spc="93" sz="6700">
                <a:solidFill>
                  <a:srgbClr val="2B26AD"/>
                </a:solidFill>
                <a:latin typeface="Now Heavy"/>
                <a:ea typeface="Now Heavy"/>
                <a:cs typeface="Now Heavy"/>
                <a:sym typeface="Now Heavy"/>
              </a:defRPr>
            </a:lvl1pPr>
          </a:lstStyle>
          <a:p>
            <a:pPr/>
            <a:r>
              <a:t>WHY WE NEED?</a:t>
            </a:r>
          </a:p>
        </p:txBody>
      </p:sp>
      <p:sp>
        <p:nvSpPr>
          <p:cNvPr id="134" name="Freeform 3"/>
          <p:cNvSpPr/>
          <p:nvPr/>
        </p:nvSpPr>
        <p:spPr>
          <a:xfrm>
            <a:off x="247836" y="1797662"/>
            <a:ext cx="8084707" cy="7945500"/>
          </a:xfrm>
          <a:prstGeom prst="rect">
            <a:avLst/>
          </a:prstGeom>
          <a:blipFill>
            <a:blip r:embed="rId2"/>
            <a:stretch>
              <a:fillRect/>
            </a:stretch>
          </a:blipFill>
          <a:ln w="12700">
            <a:miter lim="400000"/>
          </a:ln>
        </p:spPr>
        <p:txBody>
          <a:bodyPr lIns="45719" rIns="45719"/>
          <a:lstStyle/>
          <a:p>
            <a:pPr/>
          </a:p>
        </p:txBody>
      </p:sp>
      <p:sp>
        <p:nvSpPr>
          <p:cNvPr id="135" name="Freeform 4"/>
          <p:cNvSpPr/>
          <p:nvPr/>
        </p:nvSpPr>
        <p:spPr>
          <a:xfrm>
            <a:off x="12929012" y="-3287306"/>
            <a:ext cx="8342935" cy="5840055"/>
          </a:xfrm>
          <a:prstGeom prst="rect">
            <a:avLst/>
          </a:prstGeom>
          <a:blipFill>
            <a:blip r:embed="rId3"/>
            <a:stretch>
              <a:fillRect/>
            </a:stretch>
          </a:blipFill>
          <a:ln w="12700">
            <a:miter lim="400000"/>
          </a:ln>
        </p:spPr>
        <p:txBody>
          <a:bodyPr lIns="45719" rIns="45719"/>
          <a:lstStyle/>
          <a:p>
            <a:pPr/>
          </a:p>
        </p:txBody>
      </p:sp>
      <p:grpSp>
        <p:nvGrpSpPr>
          <p:cNvPr id="139" name="Group 5"/>
          <p:cNvGrpSpPr/>
          <p:nvPr/>
        </p:nvGrpSpPr>
        <p:grpSpPr>
          <a:xfrm>
            <a:off x="6529376" y="1769087"/>
            <a:ext cx="10301935" cy="2366169"/>
            <a:chOff x="0" y="0"/>
            <a:chExt cx="10301933" cy="2366167"/>
          </a:xfrm>
        </p:grpSpPr>
        <p:sp>
          <p:nvSpPr>
            <p:cNvPr id="136" name="Freeform 6"/>
            <p:cNvSpPr/>
            <p:nvPr/>
          </p:nvSpPr>
          <p:spPr>
            <a:xfrm flipH="1">
              <a:off x="0" y="28574"/>
              <a:ext cx="2782849" cy="2337594"/>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37" name="TextBox 7"/>
            <p:cNvSpPr txBox="1"/>
            <p:nvPr/>
          </p:nvSpPr>
          <p:spPr>
            <a:xfrm>
              <a:off x="934578" y="510021"/>
              <a:ext cx="1541632" cy="14239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11600"/>
                </a:lnSpc>
                <a:defRPr spc="25" sz="8400">
                  <a:solidFill>
                    <a:srgbClr val="FFFFFF"/>
                  </a:solidFill>
                  <a:latin typeface="DM Sans Bold"/>
                  <a:ea typeface="DM Sans Bold"/>
                  <a:cs typeface="DM Sans Bold"/>
                  <a:sym typeface="DM Sans Bold"/>
                </a:defRPr>
              </a:lvl1pPr>
            </a:lstStyle>
            <a:p>
              <a:pPr/>
              <a:r>
                <a:t>01</a:t>
              </a:r>
            </a:p>
          </p:txBody>
        </p:sp>
        <p:sp>
          <p:nvSpPr>
            <p:cNvPr id="138" name="TextBox 8"/>
            <p:cNvSpPr txBox="1"/>
            <p:nvPr/>
          </p:nvSpPr>
          <p:spPr>
            <a:xfrm>
              <a:off x="3020427" y="0"/>
              <a:ext cx="7281507" cy="2081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3300"/>
                </a:lnSpc>
                <a:defRPr spc="77" sz="2400">
                  <a:solidFill>
                    <a:srgbClr val="004380"/>
                  </a:solidFill>
                  <a:latin typeface="DM Sans Bold"/>
                  <a:ea typeface="DM Sans Bold"/>
                  <a:cs typeface="DM Sans Bold"/>
                  <a:sym typeface="DM Sans Bold"/>
                </a:defRPr>
              </a:lvl1pPr>
            </a:lstStyle>
            <a:p>
              <a:pPr/>
              <a:r>
                <a:t>In today’s time the most effective Pneumonia detection method accepted by the doctors is radiograph. Although, some studies tell us that discrepancies are usual in the interpretation of the chest radiographs via radiologist.</a:t>
              </a:r>
            </a:p>
          </p:txBody>
        </p:sp>
      </p:grpSp>
      <p:grpSp>
        <p:nvGrpSpPr>
          <p:cNvPr id="143" name="Group 9"/>
          <p:cNvGrpSpPr/>
          <p:nvPr/>
        </p:nvGrpSpPr>
        <p:grpSpPr>
          <a:xfrm>
            <a:off x="6644638" y="4643806"/>
            <a:ext cx="10301934" cy="2424298"/>
            <a:chOff x="0" y="0"/>
            <a:chExt cx="10301932" cy="2424297"/>
          </a:xfrm>
        </p:grpSpPr>
        <p:sp>
          <p:nvSpPr>
            <p:cNvPr id="140" name="Freeform 10"/>
            <p:cNvSpPr/>
            <p:nvPr/>
          </p:nvSpPr>
          <p:spPr>
            <a:xfrm flipH="1">
              <a:off x="0" y="28575"/>
              <a:ext cx="2730510" cy="2293629"/>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41" name="TextBox 11"/>
            <p:cNvSpPr txBox="1"/>
            <p:nvPr/>
          </p:nvSpPr>
          <p:spPr>
            <a:xfrm>
              <a:off x="917001" y="491808"/>
              <a:ext cx="1512638" cy="13977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11400"/>
                </a:lnSpc>
                <a:defRPr spc="24" sz="8200">
                  <a:solidFill>
                    <a:srgbClr val="FFFFFF"/>
                  </a:solidFill>
                  <a:latin typeface="DM Sans Bold"/>
                  <a:ea typeface="DM Sans Bold"/>
                  <a:cs typeface="DM Sans Bold"/>
                  <a:sym typeface="DM Sans Bold"/>
                </a:defRPr>
              </a:lvl1pPr>
            </a:lstStyle>
            <a:p>
              <a:pPr/>
              <a:r>
                <a:t>02</a:t>
              </a:r>
            </a:p>
          </p:txBody>
        </p:sp>
        <p:sp>
          <p:nvSpPr>
            <p:cNvPr id="142" name="TextBox 12"/>
            <p:cNvSpPr txBox="1"/>
            <p:nvPr/>
          </p:nvSpPr>
          <p:spPr>
            <a:xfrm>
              <a:off x="2963621" y="0"/>
              <a:ext cx="7338312" cy="24242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3200"/>
                </a:lnSpc>
                <a:defRPr spc="76" sz="2300">
                  <a:solidFill>
                    <a:srgbClr val="004380"/>
                  </a:solidFill>
                  <a:latin typeface="DM Sans Bold"/>
                  <a:ea typeface="DM Sans Bold"/>
                  <a:cs typeface="DM Sans Bold"/>
                  <a:sym typeface="DM Sans Bold"/>
                </a:defRPr>
              </a:lvl1pPr>
            </a:lstStyle>
            <a:p>
              <a:pPr/>
              <a:r>
                <a:t>This drawback of human based observation has provided enough motivation to technology making interference in this field where machine will classify between a normal X-ray and abnormal Chest X-ray. This provides accuracy and speed to the diagnosis process. </a:t>
              </a:r>
            </a:p>
          </p:txBody>
        </p:sp>
      </p:grpSp>
      <p:grpSp>
        <p:nvGrpSpPr>
          <p:cNvPr id="147" name="Group 13"/>
          <p:cNvGrpSpPr/>
          <p:nvPr/>
        </p:nvGrpSpPr>
        <p:grpSpPr>
          <a:xfrm>
            <a:off x="6679268" y="7500857"/>
            <a:ext cx="10267305" cy="2242306"/>
            <a:chOff x="0" y="0"/>
            <a:chExt cx="10267304" cy="2242304"/>
          </a:xfrm>
        </p:grpSpPr>
        <p:sp>
          <p:nvSpPr>
            <p:cNvPr id="144" name="Freeform 14"/>
            <p:cNvSpPr/>
            <p:nvPr/>
          </p:nvSpPr>
          <p:spPr>
            <a:xfrm flipH="1">
              <a:off x="0" y="0"/>
              <a:ext cx="2669411" cy="2242305"/>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45" name="TextBox 15"/>
            <p:cNvSpPr txBox="1"/>
            <p:nvPr/>
          </p:nvSpPr>
          <p:spPr>
            <a:xfrm>
              <a:off x="985942" y="409929"/>
              <a:ext cx="1478791" cy="1361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11100"/>
                </a:lnSpc>
                <a:defRPr spc="24" sz="8000">
                  <a:solidFill>
                    <a:srgbClr val="FFFFFF"/>
                  </a:solidFill>
                  <a:latin typeface="DM Sans Bold"/>
                  <a:ea typeface="DM Sans Bold"/>
                  <a:cs typeface="DM Sans Bold"/>
                  <a:sym typeface="DM Sans Bold"/>
                </a:defRPr>
              </a:lvl1pPr>
            </a:lstStyle>
            <a:p>
              <a:pPr/>
              <a:r>
                <a:t>03</a:t>
              </a:r>
            </a:p>
          </p:txBody>
        </p:sp>
        <p:sp>
          <p:nvSpPr>
            <p:cNvPr id="146" name="TextBox 16"/>
            <p:cNvSpPr txBox="1"/>
            <p:nvPr/>
          </p:nvSpPr>
          <p:spPr>
            <a:xfrm>
              <a:off x="3093197" y="148839"/>
              <a:ext cx="7174108" cy="161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3200"/>
                </a:lnSpc>
                <a:defRPr spc="74" sz="2300">
                  <a:solidFill>
                    <a:srgbClr val="004380"/>
                  </a:solidFill>
                  <a:latin typeface="DM Sans Bold"/>
                  <a:ea typeface="DM Sans Bold"/>
                  <a:cs typeface="DM Sans Bold"/>
                  <a:sym typeface="DM Sans Bold"/>
                </a:defRPr>
              </a:lvl1pPr>
            </a:lstStyle>
            <a:p>
              <a:pPr/>
              <a:r>
                <a:t>Our problem for this project is the “binary Classification” of the input chest X-ray images and then classifies them between the two classes of pneumonia or non?pneumonia. </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149" name="Freeform 2"/>
          <p:cNvSpPr/>
          <p:nvPr/>
        </p:nvSpPr>
        <p:spPr>
          <a:xfrm flipH="1" rot="8725302">
            <a:off x="-8264602" y="-5856004"/>
            <a:ext cx="15781689" cy="10645466"/>
          </a:xfrm>
          <a:prstGeom prst="rect">
            <a:avLst/>
          </a:prstGeom>
          <a:blipFill>
            <a:blip r:embed="rId2"/>
            <a:stretch>
              <a:fillRect/>
            </a:stretch>
          </a:blipFill>
          <a:ln w="12700">
            <a:miter lim="400000"/>
          </a:ln>
        </p:spPr>
        <p:txBody>
          <a:bodyPr lIns="45719" rIns="45719"/>
          <a:lstStyle/>
          <a:p>
            <a:pPr/>
          </a:p>
        </p:txBody>
      </p:sp>
      <p:sp>
        <p:nvSpPr>
          <p:cNvPr id="150" name="Freeform 3"/>
          <p:cNvSpPr/>
          <p:nvPr/>
        </p:nvSpPr>
        <p:spPr>
          <a:xfrm>
            <a:off x="8300666" y="5748975"/>
            <a:ext cx="1686669" cy="1622269"/>
          </a:xfrm>
          <a:prstGeom prst="rect">
            <a:avLst/>
          </a:prstGeom>
          <a:blipFill>
            <a:blip r:embed="rId3"/>
            <a:stretch>
              <a:fillRect/>
            </a:stretch>
          </a:blipFill>
          <a:ln w="12700">
            <a:miter lim="400000"/>
          </a:ln>
        </p:spPr>
        <p:txBody>
          <a:bodyPr lIns="45719" rIns="45719"/>
          <a:lstStyle/>
          <a:p>
            <a:pPr/>
          </a:p>
        </p:txBody>
      </p:sp>
      <p:sp>
        <p:nvSpPr>
          <p:cNvPr id="151" name="Freeform 4"/>
          <p:cNvSpPr/>
          <p:nvPr/>
        </p:nvSpPr>
        <p:spPr>
          <a:xfrm>
            <a:off x="12975256" y="5899003"/>
            <a:ext cx="1472242" cy="1472241"/>
          </a:xfrm>
          <a:prstGeom prst="rect">
            <a:avLst/>
          </a:prstGeom>
          <a:blipFill>
            <a:blip r:embed="rId4"/>
            <a:stretch>
              <a:fillRect/>
            </a:stretch>
          </a:blipFill>
          <a:ln w="12700">
            <a:miter lim="400000"/>
          </a:ln>
        </p:spPr>
        <p:txBody>
          <a:bodyPr lIns="45719" rIns="45719"/>
          <a:lstStyle/>
          <a:p>
            <a:pPr/>
          </a:p>
        </p:txBody>
      </p:sp>
      <p:sp>
        <p:nvSpPr>
          <p:cNvPr id="152" name="Freeform 5"/>
          <p:cNvSpPr/>
          <p:nvPr/>
        </p:nvSpPr>
        <p:spPr>
          <a:xfrm>
            <a:off x="3572809" y="5899003"/>
            <a:ext cx="1524921" cy="1472241"/>
          </a:xfrm>
          <a:prstGeom prst="rect">
            <a:avLst/>
          </a:prstGeom>
          <a:blipFill>
            <a:blip r:embed="rId5"/>
            <a:stretch>
              <a:fillRect/>
            </a:stretch>
          </a:blipFill>
          <a:ln w="12700">
            <a:miter lim="400000"/>
          </a:ln>
        </p:spPr>
        <p:txBody>
          <a:bodyPr lIns="45719" rIns="45719"/>
          <a:lstStyle/>
          <a:p>
            <a:pPr/>
          </a:p>
        </p:txBody>
      </p:sp>
      <p:sp>
        <p:nvSpPr>
          <p:cNvPr id="153" name="TextBox 6"/>
          <p:cNvSpPr txBox="1"/>
          <p:nvPr/>
        </p:nvSpPr>
        <p:spPr>
          <a:xfrm>
            <a:off x="2933374" y="7624791"/>
            <a:ext cx="2788222" cy="4286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500"/>
              </a:lnSpc>
              <a:defRPr spc="89" sz="2500">
                <a:solidFill>
                  <a:srgbClr val="FFFBFB"/>
                </a:solidFill>
                <a:latin typeface="DM Sans Bold"/>
                <a:ea typeface="DM Sans Bold"/>
                <a:cs typeface="DM Sans Bold"/>
                <a:sym typeface="DM Sans Bold"/>
              </a:defRPr>
            </a:lvl1pPr>
          </a:lstStyle>
          <a:p>
            <a:pPr/>
            <a:r>
              <a:t>Objective nº 1</a:t>
            </a:r>
          </a:p>
        </p:txBody>
      </p:sp>
      <p:sp>
        <p:nvSpPr>
          <p:cNvPr id="154" name="TextBox 7"/>
          <p:cNvSpPr txBox="1"/>
          <p:nvPr/>
        </p:nvSpPr>
        <p:spPr>
          <a:xfrm>
            <a:off x="7749889" y="7624791"/>
            <a:ext cx="2788222" cy="4286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500"/>
              </a:lnSpc>
              <a:defRPr spc="89" sz="2500">
                <a:solidFill>
                  <a:srgbClr val="FFFBFB"/>
                </a:solidFill>
                <a:latin typeface="DM Sans Bold"/>
                <a:ea typeface="DM Sans Bold"/>
                <a:cs typeface="DM Sans Bold"/>
                <a:sym typeface="DM Sans Bold"/>
              </a:defRPr>
            </a:lvl1pPr>
          </a:lstStyle>
          <a:p>
            <a:pPr/>
            <a:r>
              <a:t>Objective nº 2</a:t>
            </a:r>
          </a:p>
        </p:txBody>
      </p:sp>
      <p:sp>
        <p:nvSpPr>
          <p:cNvPr id="155" name="TextBox 8"/>
          <p:cNvSpPr txBox="1"/>
          <p:nvPr/>
        </p:nvSpPr>
        <p:spPr>
          <a:xfrm>
            <a:off x="12321936" y="7624791"/>
            <a:ext cx="2788223" cy="4286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500"/>
              </a:lnSpc>
              <a:defRPr spc="89" sz="2500">
                <a:solidFill>
                  <a:srgbClr val="FFFBFB"/>
                </a:solidFill>
                <a:latin typeface="DM Sans Bold"/>
                <a:ea typeface="DM Sans Bold"/>
                <a:cs typeface="DM Sans Bold"/>
                <a:sym typeface="DM Sans Bold"/>
              </a:defRPr>
            </a:lvl1pPr>
          </a:lstStyle>
          <a:p>
            <a:pPr/>
            <a:r>
              <a:t>Objective nº 3</a:t>
            </a:r>
          </a:p>
        </p:txBody>
      </p:sp>
      <p:sp>
        <p:nvSpPr>
          <p:cNvPr id="156" name="TextBox 9"/>
          <p:cNvSpPr txBox="1"/>
          <p:nvPr/>
        </p:nvSpPr>
        <p:spPr>
          <a:xfrm>
            <a:off x="3955340" y="2891000"/>
            <a:ext cx="13747169" cy="54521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600"/>
              </a:lnSpc>
              <a:defRPr sz="2600">
                <a:latin typeface="Montserrat Light Bold"/>
                <a:ea typeface="Montserrat Light Bold"/>
                <a:cs typeface="Montserrat Light Bold"/>
                <a:sym typeface="Montserrat Light Bold"/>
              </a:defRPr>
            </a:lvl1pPr>
          </a:lstStyle>
          <a:p>
            <a:pPr/>
            <a:r>
              <a:t>Analysis and diagnosis has a major importance in the medical Industry. Timely diagnosis plays a very crucial role whenever lives of the patient are concerned. Pneumonia is sometimes fatal lung infection which can be fatal many times so an early and efficient diagnosis with high accuracy is required. Real life method of detecting pneumonia are very trivial so there is need for a system by using deep-learning has been a driving force for making this project. In this project, we propose different deep convolutional neural network(CNN) architectures to extract features from images of chest X-ray and classify the images to detect presence pneumonia in a person with a higher accuracy. For this research work we have used the real world dataset . Through this project we want to show that with the help of deep learning can help us in detecting disease in early stages which makes it ideal for treatment, which was not possible in the early era of diagnosis.</a:t>
            </a:r>
          </a:p>
        </p:txBody>
      </p:sp>
      <p:sp>
        <p:nvSpPr>
          <p:cNvPr id="157" name="TextBox 10"/>
          <p:cNvSpPr txBox="1"/>
          <p:nvPr/>
        </p:nvSpPr>
        <p:spPr>
          <a:xfrm>
            <a:off x="7749889" y="1231961"/>
            <a:ext cx="5577387" cy="104176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8500"/>
              </a:lnSpc>
              <a:defRPr spc="569" sz="6100">
                <a:solidFill>
                  <a:srgbClr val="2B26AD"/>
                </a:solidFill>
                <a:latin typeface="Now Heavy"/>
                <a:ea typeface="Now Heavy"/>
                <a:cs typeface="Now Heavy"/>
                <a:sym typeface="Now Heavy"/>
              </a:defRPr>
            </a:lvl1pPr>
          </a:lstStyle>
          <a:p>
            <a:pPr/>
            <a:r>
              <a:t>SOLUTION!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159" name="Freeform 2"/>
          <p:cNvSpPr/>
          <p:nvPr/>
        </p:nvSpPr>
        <p:spPr>
          <a:xfrm>
            <a:off x="14669685" y="5143500"/>
            <a:ext cx="1713246" cy="1242882"/>
          </a:xfrm>
          <a:prstGeom prst="rect">
            <a:avLst/>
          </a:prstGeom>
          <a:blipFill>
            <a:blip r:embed="rId2"/>
            <a:stretch>
              <a:fillRect/>
            </a:stretch>
          </a:blipFill>
          <a:ln w="12700">
            <a:miter lim="400000"/>
          </a:ln>
        </p:spPr>
        <p:txBody>
          <a:bodyPr lIns="45719" rIns="45719"/>
          <a:lstStyle/>
          <a:p>
            <a:pPr/>
          </a:p>
        </p:txBody>
      </p:sp>
      <p:sp>
        <p:nvSpPr>
          <p:cNvPr id="160" name="Freeform 3"/>
          <p:cNvSpPr/>
          <p:nvPr/>
        </p:nvSpPr>
        <p:spPr>
          <a:xfrm>
            <a:off x="10403664" y="4943928"/>
            <a:ext cx="1190217" cy="1566074"/>
          </a:xfrm>
          <a:prstGeom prst="rect">
            <a:avLst/>
          </a:prstGeom>
          <a:blipFill>
            <a:blip r:embed="rId3"/>
            <a:stretch>
              <a:fillRect/>
            </a:stretch>
          </a:blipFill>
          <a:ln w="12700">
            <a:miter lim="400000"/>
          </a:ln>
        </p:spPr>
        <p:txBody>
          <a:bodyPr lIns="45719" rIns="45719"/>
          <a:lstStyle/>
          <a:p>
            <a:pPr/>
          </a:p>
        </p:txBody>
      </p:sp>
      <p:sp>
        <p:nvSpPr>
          <p:cNvPr id="161" name="Freeform 4"/>
          <p:cNvSpPr/>
          <p:nvPr/>
        </p:nvSpPr>
        <p:spPr>
          <a:xfrm>
            <a:off x="12704740" y="1909580"/>
            <a:ext cx="1228847" cy="1197568"/>
          </a:xfrm>
          <a:prstGeom prst="rect">
            <a:avLst/>
          </a:prstGeom>
          <a:blipFill>
            <a:blip r:embed="rId4"/>
            <a:stretch>
              <a:fillRect/>
            </a:stretch>
          </a:blipFill>
          <a:ln w="12700">
            <a:miter lim="400000"/>
          </a:ln>
        </p:spPr>
        <p:txBody>
          <a:bodyPr lIns="45719" rIns="45719"/>
          <a:lstStyle/>
          <a:p>
            <a:pPr/>
          </a:p>
        </p:txBody>
      </p:sp>
      <p:sp>
        <p:nvSpPr>
          <p:cNvPr id="162" name="TextBox 5"/>
          <p:cNvSpPr txBox="1"/>
          <p:nvPr/>
        </p:nvSpPr>
        <p:spPr>
          <a:xfrm>
            <a:off x="1281279" y="1514976"/>
            <a:ext cx="6688420" cy="929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600"/>
              </a:lnSpc>
              <a:defRPr spc="76" sz="5400">
                <a:solidFill>
                  <a:srgbClr val="2B26AD"/>
                </a:solidFill>
                <a:latin typeface="Now Heavy"/>
                <a:ea typeface="Now Heavy"/>
                <a:cs typeface="Now Heavy"/>
                <a:sym typeface="Now Heavy"/>
              </a:defRPr>
            </a:lvl1pPr>
          </a:lstStyle>
          <a:p>
            <a:pPr/>
            <a:r>
              <a:t>DEEP INTO TECH</a:t>
            </a:r>
          </a:p>
        </p:txBody>
      </p:sp>
      <p:sp>
        <p:nvSpPr>
          <p:cNvPr id="163" name="TextBox 6"/>
          <p:cNvSpPr txBox="1"/>
          <p:nvPr/>
        </p:nvSpPr>
        <p:spPr>
          <a:xfrm>
            <a:off x="1281280" y="2734328"/>
            <a:ext cx="5536735" cy="6988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spc="108" sz="4100">
                <a:solidFill>
                  <a:srgbClr val="004380"/>
                </a:solidFill>
                <a:latin typeface="DM Sans Bold"/>
                <a:ea typeface="DM Sans Bold"/>
                <a:cs typeface="DM Sans Bold"/>
                <a:sym typeface="DM Sans Bold"/>
              </a:defRPr>
            </a:lvl1pPr>
          </a:lstStyle>
          <a:p>
            <a:pPr/>
            <a:r>
              <a:t>01  Data acquisition</a:t>
            </a:r>
          </a:p>
        </p:txBody>
      </p:sp>
      <p:sp>
        <p:nvSpPr>
          <p:cNvPr id="164" name="TextBox 7"/>
          <p:cNvSpPr txBox="1"/>
          <p:nvPr/>
        </p:nvSpPr>
        <p:spPr>
          <a:xfrm>
            <a:off x="14837712" y="6559912"/>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01</a:t>
            </a:r>
          </a:p>
        </p:txBody>
      </p:sp>
      <p:sp>
        <p:nvSpPr>
          <p:cNvPr id="165" name="TextBox 8"/>
          <p:cNvSpPr txBox="1"/>
          <p:nvPr/>
        </p:nvSpPr>
        <p:spPr>
          <a:xfrm>
            <a:off x="10535426" y="6456457"/>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02</a:t>
            </a:r>
          </a:p>
        </p:txBody>
      </p:sp>
      <p:sp>
        <p:nvSpPr>
          <p:cNvPr id="166" name="TextBox 9"/>
          <p:cNvSpPr txBox="1"/>
          <p:nvPr/>
        </p:nvSpPr>
        <p:spPr>
          <a:xfrm>
            <a:off x="12789936" y="3030947"/>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03</a:t>
            </a:r>
          </a:p>
        </p:txBody>
      </p:sp>
      <p:sp>
        <p:nvSpPr>
          <p:cNvPr id="167" name="Freeform 10"/>
          <p:cNvSpPr/>
          <p:nvPr/>
        </p:nvSpPr>
        <p:spPr>
          <a:xfrm>
            <a:off x="13420216" y="7410173"/>
            <a:ext cx="8342934" cy="5840055"/>
          </a:xfrm>
          <a:prstGeom prst="rect">
            <a:avLst/>
          </a:prstGeom>
          <a:blipFill>
            <a:blip r:embed="rId5"/>
            <a:stretch>
              <a:fillRect/>
            </a:stretch>
          </a:blipFill>
          <a:ln w="12700">
            <a:miter lim="400000"/>
          </a:ln>
        </p:spPr>
        <p:txBody>
          <a:bodyPr lIns="45719" rIns="45719"/>
          <a:lstStyle/>
          <a:p>
            <a:pPr/>
          </a:p>
        </p:txBody>
      </p:sp>
      <p:sp>
        <p:nvSpPr>
          <p:cNvPr id="168" name="Freeform 11"/>
          <p:cNvSpPr/>
          <p:nvPr/>
        </p:nvSpPr>
        <p:spPr>
          <a:xfrm>
            <a:off x="3455039" y="-3493718"/>
            <a:ext cx="8342935" cy="5840055"/>
          </a:xfrm>
          <a:prstGeom prst="rect">
            <a:avLst/>
          </a:prstGeom>
          <a:blipFill>
            <a:blip r:embed="rId5"/>
            <a:stretch>
              <a:fillRect/>
            </a:stretch>
          </a:blipFill>
          <a:ln w="12700">
            <a:miter lim="400000"/>
          </a:ln>
        </p:spPr>
        <p:txBody>
          <a:bodyPr lIns="45719" rIns="45719"/>
          <a:lstStyle/>
          <a:p>
            <a:pPr/>
          </a:p>
        </p:txBody>
      </p:sp>
      <p:sp>
        <p:nvSpPr>
          <p:cNvPr id="169" name="TextBox 12"/>
          <p:cNvSpPr txBox="1"/>
          <p:nvPr/>
        </p:nvSpPr>
        <p:spPr>
          <a:xfrm>
            <a:off x="1281280" y="3757224"/>
            <a:ext cx="8131183" cy="3856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400"/>
              </a:lnSpc>
              <a:defRPr spc="247" sz="2500">
                <a:solidFill>
                  <a:srgbClr val="004380"/>
                </a:solidFill>
                <a:latin typeface="DM Sans"/>
                <a:ea typeface="DM Sans"/>
                <a:cs typeface="DM Sans"/>
                <a:sym typeface="DM Sans"/>
              </a:defRPr>
            </a:lvl1pPr>
          </a:lstStyle>
          <a:p>
            <a:pPr/>
            <a:r>
              <a:t>To begin, a substantial collection of chest X-ray images is gathered. Next, each image is carefully examined and labeled to indicate whether or not pneumonia is present. These extensive datasets are typically sourced from medical facilities, research institutions, or by utilizing publicly accessible platforms such as Kaggle or the NIH Chest X-ray dataset.</a:t>
            </a:r>
          </a:p>
        </p:txBody>
      </p:sp>
      <p:sp>
        <p:nvSpPr>
          <p:cNvPr id="170" name="Freeform 13"/>
          <p:cNvSpPr/>
          <p:nvPr/>
        </p:nvSpPr>
        <p:spPr>
          <a:xfrm>
            <a:off x="-4728534" y="7588852"/>
            <a:ext cx="8342935" cy="5840055"/>
          </a:xfrm>
          <a:prstGeom prst="rect">
            <a:avLst/>
          </a:prstGeom>
          <a:blipFill>
            <a:blip r:embed="rId5"/>
            <a:stretch>
              <a:fillRect/>
            </a:stretch>
          </a:blipFill>
          <a:ln w="12700">
            <a:miter lim="400000"/>
          </a:ln>
        </p:spPr>
        <p:txBody>
          <a:bodyPr lIns="45719" rIns="45719"/>
          <a:lstStyle/>
          <a:p>
            <a:pPr/>
          </a:p>
        </p:txBody>
      </p:sp>
      <p:sp>
        <p:nvSpPr>
          <p:cNvPr id="171" name="TextBox 14"/>
          <p:cNvSpPr txBox="1"/>
          <p:nvPr/>
        </p:nvSpPr>
        <p:spPr>
          <a:xfrm>
            <a:off x="10266491" y="3709649"/>
            <a:ext cx="7862721" cy="30060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100"/>
              </a:lnSpc>
              <a:defRPr sz="2900">
                <a:solidFill>
                  <a:srgbClr val="004380"/>
                </a:solidFill>
                <a:latin typeface="Montserrat Light"/>
                <a:ea typeface="Montserrat Light"/>
                <a:cs typeface="Montserrat Light"/>
                <a:sym typeface="Montserrat Light"/>
              </a:defRPr>
            </a:lvl1pPr>
          </a:lstStyle>
          <a:p>
            <a:pPr/>
            <a:r>
              <a:t>Preprocessing steps involve resizing the images to a standard size, normalization, and augmentation techniques to increase the diversity of the dataset. It may also include handling class imbalances if present.</a:t>
            </a:r>
          </a:p>
        </p:txBody>
      </p:sp>
      <p:sp>
        <p:nvSpPr>
          <p:cNvPr id="172" name="TextBox 15"/>
          <p:cNvSpPr txBox="1"/>
          <p:nvPr/>
        </p:nvSpPr>
        <p:spPr>
          <a:xfrm>
            <a:off x="10266491" y="2670934"/>
            <a:ext cx="6444815" cy="6988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spc="108" sz="4100">
                <a:solidFill>
                  <a:srgbClr val="004380"/>
                </a:solidFill>
                <a:latin typeface="DM Sans Bold"/>
                <a:ea typeface="DM Sans Bold"/>
                <a:cs typeface="DM Sans Bold"/>
                <a:sym typeface="DM Sans Bold"/>
              </a:defRPr>
            </a:lvl1pPr>
          </a:lstStyle>
          <a:p>
            <a:pPr/>
            <a:r>
              <a:t>02  Data Preprocessing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174" name="Freeform 2"/>
          <p:cNvSpPr/>
          <p:nvPr/>
        </p:nvSpPr>
        <p:spPr>
          <a:xfrm>
            <a:off x="14669685" y="5143500"/>
            <a:ext cx="1713246" cy="1242882"/>
          </a:xfrm>
          <a:prstGeom prst="rect">
            <a:avLst/>
          </a:prstGeom>
          <a:blipFill>
            <a:blip r:embed="rId2"/>
            <a:stretch>
              <a:fillRect/>
            </a:stretch>
          </a:blipFill>
          <a:ln w="12700">
            <a:miter lim="400000"/>
          </a:ln>
        </p:spPr>
        <p:txBody>
          <a:bodyPr lIns="45719" rIns="45719"/>
          <a:lstStyle/>
          <a:p>
            <a:pPr/>
          </a:p>
        </p:txBody>
      </p:sp>
      <p:sp>
        <p:nvSpPr>
          <p:cNvPr id="175" name="Freeform 3"/>
          <p:cNvSpPr/>
          <p:nvPr/>
        </p:nvSpPr>
        <p:spPr>
          <a:xfrm>
            <a:off x="10403664" y="4943928"/>
            <a:ext cx="1190217" cy="1566074"/>
          </a:xfrm>
          <a:prstGeom prst="rect">
            <a:avLst/>
          </a:prstGeom>
          <a:blipFill>
            <a:blip r:embed="rId3"/>
            <a:stretch>
              <a:fillRect/>
            </a:stretch>
          </a:blipFill>
          <a:ln w="12700">
            <a:miter lim="400000"/>
          </a:ln>
        </p:spPr>
        <p:txBody>
          <a:bodyPr lIns="45719" rIns="45719"/>
          <a:lstStyle/>
          <a:p>
            <a:pPr/>
          </a:p>
        </p:txBody>
      </p:sp>
      <p:sp>
        <p:nvSpPr>
          <p:cNvPr id="176" name="Freeform 4"/>
          <p:cNvSpPr/>
          <p:nvPr/>
        </p:nvSpPr>
        <p:spPr>
          <a:xfrm>
            <a:off x="12704740" y="1909580"/>
            <a:ext cx="1228847" cy="1197568"/>
          </a:xfrm>
          <a:prstGeom prst="rect">
            <a:avLst/>
          </a:prstGeom>
          <a:blipFill>
            <a:blip r:embed="rId4"/>
            <a:stretch>
              <a:fillRect/>
            </a:stretch>
          </a:blipFill>
          <a:ln w="12700">
            <a:miter lim="400000"/>
          </a:ln>
        </p:spPr>
        <p:txBody>
          <a:bodyPr lIns="45719" rIns="45719"/>
          <a:lstStyle/>
          <a:p>
            <a:pPr/>
          </a:p>
        </p:txBody>
      </p:sp>
      <p:sp>
        <p:nvSpPr>
          <p:cNvPr id="177" name="TextBox 5"/>
          <p:cNvSpPr txBox="1"/>
          <p:nvPr/>
        </p:nvSpPr>
        <p:spPr>
          <a:xfrm>
            <a:off x="1281279" y="1514976"/>
            <a:ext cx="6688420" cy="929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600"/>
              </a:lnSpc>
              <a:defRPr spc="76" sz="5400">
                <a:solidFill>
                  <a:srgbClr val="2B26AD"/>
                </a:solidFill>
                <a:latin typeface="Now Heavy"/>
                <a:ea typeface="Now Heavy"/>
                <a:cs typeface="Now Heavy"/>
                <a:sym typeface="Now Heavy"/>
              </a:defRPr>
            </a:lvl1pPr>
          </a:lstStyle>
          <a:p>
            <a:pPr/>
            <a:r>
              <a:t>DEEP INTO TECH</a:t>
            </a:r>
          </a:p>
        </p:txBody>
      </p:sp>
      <p:sp>
        <p:nvSpPr>
          <p:cNvPr id="178" name="TextBox 6"/>
          <p:cNvSpPr txBox="1"/>
          <p:nvPr/>
        </p:nvSpPr>
        <p:spPr>
          <a:xfrm>
            <a:off x="1281279" y="2734328"/>
            <a:ext cx="6688420" cy="6988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spc="108" sz="4100">
                <a:solidFill>
                  <a:srgbClr val="004380"/>
                </a:solidFill>
                <a:latin typeface="DM Sans Bold"/>
                <a:ea typeface="DM Sans Bold"/>
                <a:cs typeface="DM Sans Bold"/>
                <a:sym typeface="DM Sans Bold"/>
              </a:defRPr>
            </a:lvl1pPr>
          </a:lstStyle>
          <a:p>
            <a:pPr/>
            <a:r>
              <a:t>03  Model Architecture</a:t>
            </a:r>
          </a:p>
        </p:txBody>
      </p:sp>
      <p:sp>
        <p:nvSpPr>
          <p:cNvPr id="179" name="TextBox 7"/>
          <p:cNvSpPr txBox="1"/>
          <p:nvPr/>
        </p:nvSpPr>
        <p:spPr>
          <a:xfrm>
            <a:off x="14837712" y="6559912"/>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01</a:t>
            </a:r>
          </a:p>
        </p:txBody>
      </p:sp>
      <p:sp>
        <p:nvSpPr>
          <p:cNvPr id="180" name="TextBox 8"/>
          <p:cNvSpPr txBox="1"/>
          <p:nvPr/>
        </p:nvSpPr>
        <p:spPr>
          <a:xfrm>
            <a:off x="10535426" y="6456457"/>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02</a:t>
            </a:r>
          </a:p>
        </p:txBody>
      </p:sp>
      <p:sp>
        <p:nvSpPr>
          <p:cNvPr id="181" name="TextBox 9"/>
          <p:cNvSpPr txBox="1"/>
          <p:nvPr/>
        </p:nvSpPr>
        <p:spPr>
          <a:xfrm>
            <a:off x="12789936" y="3030947"/>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03</a:t>
            </a:r>
          </a:p>
        </p:txBody>
      </p:sp>
      <p:sp>
        <p:nvSpPr>
          <p:cNvPr id="182" name="Freeform 10"/>
          <p:cNvSpPr/>
          <p:nvPr/>
        </p:nvSpPr>
        <p:spPr>
          <a:xfrm>
            <a:off x="13420216" y="7410173"/>
            <a:ext cx="8342934" cy="5840055"/>
          </a:xfrm>
          <a:prstGeom prst="rect">
            <a:avLst/>
          </a:prstGeom>
          <a:blipFill>
            <a:blip r:embed="rId5"/>
            <a:stretch>
              <a:fillRect/>
            </a:stretch>
          </a:blipFill>
          <a:ln w="12700">
            <a:miter lim="400000"/>
          </a:ln>
        </p:spPr>
        <p:txBody>
          <a:bodyPr lIns="45719" rIns="45719"/>
          <a:lstStyle/>
          <a:p>
            <a:pPr/>
          </a:p>
        </p:txBody>
      </p:sp>
      <p:sp>
        <p:nvSpPr>
          <p:cNvPr id="183" name="Freeform 11"/>
          <p:cNvSpPr/>
          <p:nvPr/>
        </p:nvSpPr>
        <p:spPr>
          <a:xfrm>
            <a:off x="3455039" y="-3493718"/>
            <a:ext cx="8342935" cy="5840055"/>
          </a:xfrm>
          <a:prstGeom prst="rect">
            <a:avLst/>
          </a:prstGeom>
          <a:blipFill>
            <a:blip r:embed="rId5"/>
            <a:stretch>
              <a:fillRect/>
            </a:stretch>
          </a:blipFill>
          <a:ln w="12700">
            <a:miter lim="400000"/>
          </a:ln>
        </p:spPr>
        <p:txBody>
          <a:bodyPr lIns="45719" rIns="45719"/>
          <a:lstStyle/>
          <a:p>
            <a:pPr/>
          </a:p>
        </p:txBody>
      </p:sp>
      <p:sp>
        <p:nvSpPr>
          <p:cNvPr id="184" name="TextBox 12"/>
          <p:cNvSpPr txBox="1"/>
          <p:nvPr/>
        </p:nvSpPr>
        <p:spPr>
          <a:xfrm>
            <a:off x="1281280" y="3757224"/>
            <a:ext cx="8131183" cy="34251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400"/>
              </a:lnSpc>
              <a:defRPr spc="247" sz="2500">
                <a:solidFill>
                  <a:srgbClr val="004380"/>
                </a:solidFill>
                <a:latin typeface="DM Sans"/>
                <a:ea typeface="DM Sans"/>
                <a:cs typeface="DM Sans"/>
                <a:sym typeface="DM Sans"/>
              </a:defRPr>
            </a:lvl1pPr>
          </a:lstStyle>
          <a:p>
            <a:pPr/>
            <a:r>
              <a:t>Designing a deep learning architecture suitable for image classification tasks. Convolutional Neural Networks (CNNs) are commonly used for this purpose due to their effectiveness in extracting features from images. Architectures like ResNet, DenseNet, or custom-designed CNN architectures can be used.</a:t>
            </a:r>
          </a:p>
        </p:txBody>
      </p:sp>
      <p:sp>
        <p:nvSpPr>
          <p:cNvPr id="185" name="Freeform 13"/>
          <p:cNvSpPr/>
          <p:nvPr/>
        </p:nvSpPr>
        <p:spPr>
          <a:xfrm>
            <a:off x="-4728534" y="7588852"/>
            <a:ext cx="8342935" cy="5840055"/>
          </a:xfrm>
          <a:prstGeom prst="rect">
            <a:avLst/>
          </a:prstGeom>
          <a:blipFill>
            <a:blip r:embed="rId5"/>
            <a:stretch>
              <a:fillRect/>
            </a:stretch>
          </a:blipFill>
          <a:ln w="12700">
            <a:miter lim="400000"/>
          </a:ln>
        </p:spPr>
        <p:txBody>
          <a:bodyPr lIns="45719" rIns="45719"/>
          <a:lstStyle/>
          <a:p>
            <a:pPr/>
          </a:p>
        </p:txBody>
      </p:sp>
      <p:sp>
        <p:nvSpPr>
          <p:cNvPr id="186" name="TextBox 14"/>
          <p:cNvSpPr txBox="1"/>
          <p:nvPr/>
        </p:nvSpPr>
        <p:spPr>
          <a:xfrm>
            <a:off x="10266491" y="3709649"/>
            <a:ext cx="7862721" cy="3526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100"/>
              </a:lnSpc>
              <a:defRPr sz="2900">
                <a:solidFill>
                  <a:srgbClr val="004380"/>
                </a:solidFill>
                <a:latin typeface="Montserrat Light"/>
                <a:ea typeface="Montserrat Light"/>
                <a:cs typeface="Montserrat Light"/>
                <a:sym typeface="Montserrat Light"/>
              </a:defRPr>
            </a:lvl1pPr>
          </a:lstStyle>
          <a:p>
            <a:pPr/>
            <a:r>
              <a:t>Training the model involves feeding the preprocessed images into the network and adjusting the parameters (weights) iteratively to minimize a chosen loss function, such as binary cross-entropy, which measures the difference between predicted and actual labels.</a:t>
            </a:r>
          </a:p>
        </p:txBody>
      </p:sp>
      <p:sp>
        <p:nvSpPr>
          <p:cNvPr id="187" name="TextBox 15"/>
          <p:cNvSpPr txBox="1"/>
          <p:nvPr/>
        </p:nvSpPr>
        <p:spPr>
          <a:xfrm>
            <a:off x="10266491" y="2670934"/>
            <a:ext cx="6444815" cy="6988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spc="108" sz="4100">
                <a:solidFill>
                  <a:srgbClr val="004380"/>
                </a:solidFill>
                <a:latin typeface="DM Sans Bold"/>
                <a:ea typeface="DM Sans Bold"/>
                <a:cs typeface="DM Sans Bold"/>
                <a:sym typeface="DM Sans Bold"/>
              </a:defRPr>
            </a:lvl1pPr>
          </a:lstStyle>
          <a:p>
            <a:pPr/>
            <a:r>
              <a:t>04  Training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BFB"/>
        </a:solidFill>
      </p:bgPr>
    </p:bg>
    <p:spTree>
      <p:nvGrpSpPr>
        <p:cNvPr id="1" name=""/>
        <p:cNvGrpSpPr/>
        <p:nvPr/>
      </p:nvGrpSpPr>
      <p:grpSpPr>
        <a:xfrm>
          <a:off x="0" y="0"/>
          <a:ext cx="0" cy="0"/>
          <a:chOff x="0" y="0"/>
          <a:chExt cx="0" cy="0"/>
        </a:xfrm>
      </p:grpSpPr>
      <p:sp>
        <p:nvSpPr>
          <p:cNvPr id="189" name="Freeform 2"/>
          <p:cNvSpPr/>
          <p:nvPr/>
        </p:nvSpPr>
        <p:spPr>
          <a:xfrm>
            <a:off x="14669685" y="5143500"/>
            <a:ext cx="1713246" cy="1242882"/>
          </a:xfrm>
          <a:prstGeom prst="rect">
            <a:avLst/>
          </a:prstGeom>
          <a:blipFill>
            <a:blip r:embed="rId2"/>
            <a:stretch>
              <a:fillRect/>
            </a:stretch>
          </a:blipFill>
          <a:ln w="12700">
            <a:miter lim="400000"/>
          </a:ln>
        </p:spPr>
        <p:txBody>
          <a:bodyPr lIns="45719" rIns="45719"/>
          <a:lstStyle/>
          <a:p>
            <a:pPr/>
          </a:p>
        </p:txBody>
      </p:sp>
      <p:sp>
        <p:nvSpPr>
          <p:cNvPr id="190" name="Freeform 3"/>
          <p:cNvSpPr/>
          <p:nvPr/>
        </p:nvSpPr>
        <p:spPr>
          <a:xfrm>
            <a:off x="10403664" y="4943928"/>
            <a:ext cx="1190217" cy="1566074"/>
          </a:xfrm>
          <a:prstGeom prst="rect">
            <a:avLst/>
          </a:prstGeom>
          <a:blipFill>
            <a:blip r:embed="rId3"/>
            <a:stretch>
              <a:fillRect/>
            </a:stretch>
          </a:blipFill>
          <a:ln w="12700">
            <a:miter lim="400000"/>
          </a:ln>
        </p:spPr>
        <p:txBody>
          <a:bodyPr lIns="45719" rIns="45719"/>
          <a:lstStyle/>
          <a:p>
            <a:pPr/>
          </a:p>
        </p:txBody>
      </p:sp>
      <p:sp>
        <p:nvSpPr>
          <p:cNvPr id="191" name="Freeform 4"/>
          <p:cNvSpPr/>
          <p:nvPr/>
        </p:nvSpPr>
        <p:spPr>
          <a:xfrm>
            <a:off x="12704740" y="1909580"/>
            <a:ext cx="1228847" cy="1197568"/>
          </a:xfrm>
          <a:prstGeom prst="rect">
            <a:avLst/>
          </a:prstGeom>
          <a:blipFill>
            <a:blip r:embed="rId4"/>
            <a:stretch>
              <a:fillRect/>
            </a:stretch>
          </a:blipFill>
          <a:ln w="12700">
            <a:miter lim="400000"/>
          </a:ln>
        </p:spPr>
        <p:txBody>
          <a:bodyPr lIns="45719" rIns="45719"/>
          <a:lstStyle/>
          <a:p>
            <a:pPr/>
          </a:p>
        </p:txBody>
      </p:sp>
      <p:sp>
        <p:nvSpPr>
          <p:cNvPr id="192" name="TextBox 5"/>
          <p:cNvSpPr txBox="1"/>
          <p:nvPr/>
        </p:nvSpPr>
        <p:spPr>
          <a:xfrm>
            <a:off x="1281279" y="1514976"/>
            <a:ext cx="6688420" cy="9298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600"/>
              </a:lnSpc>
              <a:defRPr spc="76" sz="5400">
                <a:solidFill>
                  <a:srgbClr val="2B26AD"/>
                </a:solidFill>
                <a:latin typeface="Now Heavy"/>
                <a:ea typeface="Now Heavy"/>
                <a:cs typeface="Now Heavy"/>
                <a:sym typeface="Now Heavy"/>
              </a:defRPr>
            </a:lvl1pPr>
          </a:lstStyle>
          <a:p>
            <a:pPr/>
            <a:r>
              <a:t>DEEP INTO TECH</a:t>
            </a:r>
          </a:p>
        </p:txBody>
      </p:sp>
      <p:sp>
        <p:nvSpPr>
          <p:cNvPr id="193" name="TextBox 6"/>
          <p:cNvSpPr txBox="1"/>
          <p:nvPr/>
        </p:nvSpPr>
        <p:spPr>
          <a:xfrm>
            <a:off x="1281279" y="2670182"/>
            <a:ext cx="6688420" cy="6988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700"/>
              </a:lnSpc>
              <a:defRPr spc="108" sz="4100">
                <a:solidFill>
                  <a:srgbClr val="004380"/>
                </a:solidFill>
                <a:latin typeface="DM Sans Bold"/>
                <a:ea typeface="DM Sans Bold"/>
                <a:cs typeface="DM Sans Bold"/>
                <a:sym typeface="DM Sans Bold"/>
              </a:defRPr>
            </a:lvl1pPr>
          </a:lstStyle>
          <a:p>
            <a:pPr/>
            <a:r>
              <a:t>05 Validation:</a:t>
            </a:r>
          </a:p>
        </p:txBody>
      </p:sp>
      <p:sp>
        <p:nvSpPr>
          <p:cNvPr id="194" name="TextBox 7"/>
          <p:cNvSpPr txBox="1"/>
          <p:nvPr/>
        </p:nvSpPr>
        <p:spPr>
          <a:xfrm>
            <a:off x="14837712" y="6559912"/>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01</a:t>
            </a:r>
          </a:p>
        </p:txBody>
      </p:sp>
      <p:sp>
        <p:nvSpPr>
          <p:cNvPr id="195" name="TextBox 8"/>
          <p:cNvSpPr txBox="1"/>
          <p:nvPr/>
        </p:nvSpPr>
        <p:spPr>
          <a:xfrm>
            <a:off x="12789936" y="3030947"/>
            <a:ext cx="1058455" cy="771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300"/>
              </a:lnSpc>
              <a:defRPr spc="446" sz="4500">
                <a:solidFill>
                  <a:srgbClr val="FFFFFF"/>
                </a:solidFill>
                <a:latin typeface="DM Sans"/>
                <a:ea typeface="DM Sans"/>
                <a:cs typeface="DM Sans"/>
                <a:sym typeface="DM Sans"/>
              </a:defRPr>
            </a:lvl1pPr>
          </a:lstStyle>
          <a:p>
            <a:pPr/>
            <a:r>
              <a:t>03</a:t>
            </a:r>
          </a:p>
        </p:txBody>
      </p:sp>
      <p:sp>
        <p:nvSpPr>
          <p:cNvPr id="196" name="Freeform 9"/>
          <p:cNvSpPr/>
          <p:nvPr/>
        </p:nvSpPr>
        <p:spPr>
          <a:xfrm>
            <a:off x="13420216" y="7410173"/>
            <a:ext cx="8342934" cy="5840055"/>
          </a:xfrm>
          <a:prstGeom prst="rect">
            <a:avLst/>
          </a:prstGeom>
          <a:blipFill>
            <a:blip r:embed="rId5"/>
            <a:stretch>
              <a:fillRect/>
            </a:stretch>
          </a:blipFill>
          <a:ln w="12700">
            <a:miter lim="400000"/>
          </a:ln>
        </p:spPr>
        <p:txBody>
          <a:bodyPr lIns="45719" rIns="45719"/>
          <a:lstStyle/>
          <a:p>
            <a:pPr/>
          </a:p>
        </p:txBody>
      </p:sp>
      <p:sp>
        <p:nvSpPr>
          <p:cNvPr id="197" name="Freeform 10"/>
          <p:cNvSpPr/>
          <p:nvPr/>
        </p:nvSpPr>
        <p:spPr>
          <a:xfrm>
            <a:off x="3455039" y="-3493718"/>
            <a:ext cx="8342935" cy="5840055"/>
          </a:xfrm>
          <a:prstGeom prst="rect">
            <a:avLst/>
          </a:prstGeom>
          <a:blipFill>
            <a:blip r:embed="rId5"/>
            <a:stretch>
              <a:fillRect/>
            </a:stretch>
          </a:blipFill>
          <a:ln w="12700">
            <a:miter lim="400000"/>
          </a:ln>
        </p:spPr>
        <p:txBody>
          <a:bodyPr lIns="45719" rIns="45719"/>
          <a:lstStyle/>
          <a:p>
            <a:pPr/>
          </a:p>
        </p:txBody>
      </p:sp>
      <p:sp>
        <p:nvSpPr>
          <p:cNvPr id="198" name="TextBox 11"/>
          <p:cNvSpPr txBox="1"/>
          <p:nvPr/>
        </p:nvSpPr>
        <p:spPr>
          <a:xfrm>
            <a:off x="1281280" y="3738174"/>
            <a:ext cx="8131183" cy="31076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100"/>
              </a:lnSpc>
              <a:defRPr spc="296" sz="3000">
                <a:solidFill>
                  <a:srgbClr val="004380"/>
                </a:solidFill>
                <a:latin typeface="DM Sans"/>
                <a:ea typeface="DM Sans"/>
                <a:cs typeface="DM Sans"/>
                <a:sym typeface="DM Sans"/>
              </a:defRPr>
            </a:lvl1pPr>
          </a:lstStyle>
          <a:p>
            <a:pPr/>
            <a:r>
              <a:t>Validating the model on a separate dataset (validation set) to assess its performance and prevent overfitting. This step involves monitoring metrics like accuracy, precision, recall, and F1-score.</a:t>
            </a:r>
          </a:p>
        </p:txBody>
      </p:sp>
      <p:sp>
        <p:nvSpPr>
          <p:cNvPr id="199" name="Freeform 12"/>
          <p:cNvSpPr/>
          <p:nvPr/>
        </p:nvSpPr>
        <p:spPr>
          <a:xfrm>
            <a:off x="-4728534" y="7588852"/>
            <a:ext cx="8342935" cy="5840055"/>
          </a:xfrm>
          <a:prstGeom prst="rect">
            <a:avLst/>
          </a:prstGeom>
          <a:blipFill>
            <a:blip r:embed="rId5"/>
            <a:stretch>
              <a:fillRect/>
            </a:stretch>
          </a:blipFill>
          <a:ln w="12700">
            <a:miter lim="400000"/>
          </a:ln>
        </p:spPr>
        <p:txBody>
          <a:bodyPr lIns="45719" rIns="45719"/>
          <a:lstStyle/>
          <a:p>
            <a:pPr/>
          </a:p>
        </p:txBody>
      </p:sp>
      <p:sp>
        <p:nvSpPr>
          <p:cNvPr id="200" name="TextBox 13"/>
          <p:cNvSpPr txBox="1"/>
          <p:nvPr/>
        </p:nvSpPr>
        <p:spPr>
          <a:xfrm>
            <a:off x="10266492" y="3690599"/>
            <a:ext cx="7861749" cy="25152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000"/>
              </a:lnSpc>
              <a:defRPr sz="3500">
                <a:solidFill>
                  <a:srgbClr val="004380"/>
                </a:solidFill>
                <a:latin typeface="Montserrat Light"/>
                <a:ea typeface="Montserrat Light"/>
                <a:cs typeface="Montserrat Light"/>
                <a:sym typeface="Montserrat Light"/>
              </a:defRPr>
            </a:lvl1pPr>
          </a:lstStyle>
          <a:p>
            <a:pPr/>
            <a:r>
              <a:t> Fine-tuning the hyperparameters of the model, such as learning rate, batch size, and optimizer choice, to improve its performance.</a:t>
            </a:r>
          </a:p>
        </p:txBody>
      </p:sp>
      <p:sp>
        <p:nvSpPr>
          <p:cNvPr id="201" name="TextBox 14"/>
          <p:cNvSpPr txBox="1"/>
          <p:nvPr/>
        </p:nvSpPr>
        <p:spPr>
          <a:xfrm>
            <a:off x="10266492" y="2680459"/>
            <a:ext cx="7325191" cy="6625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400"/>
              </a:lnSpc>
              <a:defRPr spc="103" sz="3900">
                <a:solidFill>
                  <a:srgbClr val="004380"/>
                </a:solidFill>
                <a:latin typeface="DM Sans Bold"/>
                <a:ea typeface="DM Sans Bold"/>
                <a:cs typeface="DM Sans Bold"/>
                <a:sym typeface="DM Sans Bold"/>
              </a:defRPr>
            </a:lvl1pPr>
          </a:lstStyle>
          <a:p>
            <a:pPr/>
            <a:r>
              <a:t>06 Hyperparameter Tuning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